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1"/>
  </p:notesMasterIdLst>
  <p:sldIdLst>
    <p:sldId id="256" r:id="rId2"/>
    <p:sldId id="300" r:id="rId3"/>
    <p:sldId id="299" r:id="rId4"/>
    <p:sldId id="285" r:id="rId5"/>
    <p:sldId id="302" r:id="rId6"/>
    <p:sldId id="303" r:id="rId7"/>
    <p:sldId id="284" r:id="rId8"/>
    <p:sldId id="387" r:id="rId9"/>
    <p:sldId id="388" r:id="rId10"/>
    <p:sldId id="308" r:id="rId11"/>
    <p:sldId id="309" r:id="rId12"/>
    <p:sldId id="301" r:id="rId13"/>
    <p:sldId id="385" r:id="rId14"/>
    <p:sldId id="307" r:id="rId15"/>
    <p:sldId id="304" r:id="rId16"/>
    <p:sldId id="310" r:id="rId17"/>
    <p:sldId id="311" r:id="rId18"/>
    <p:sldId id="312" r:id="rId19"/>
    <p:sldId id="313" r:id="rId20"/>
    <p:sldId id="314" r:id="rId21"/>
    <p:sldId id="315" r:id="rId22"/>
    <p:sldId id="384" r:id="rId23"/>
    <p:sldId id="316" r:id="rId24"/>
    <p:sldId id="348" r:id="rId25"/>
    <p:sldId id="379" r:id="rId26"/>
    <p:sldId id="380" r:id="rId27"/>
    <p:sldId id="386" r:id="rId28"/>
    <p:sldId id="381" r:id="rId29"/>
    <p:sldId id="383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407"/>
    <p:restoredTop sz="96110"/>
  </p:normalViewPr>
  <p:slideViewPr>
    <p:cSldViewPr snapToGrid="0">
      <p:cViewPr varScale="1">
        <p:scale>
          <a:sx n="135" d="100"/>
          <a:sy n="135" d="100"/>
        </p:scale>
        <p:origin x="184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E2A2E0-0D4A-5C45-89BC-ABDFB0191DA2}" type="datetimeFigureOut">
              <a:rPr lang="en-US" smtClean="0"/>
              <a:t>1/25/24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706A38-D615-E240-BC89-7D90E770BF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9545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F054DD-E1C3-4A1D-AE21-EBED538D7BA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38779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F054DD-E1C3-4A1D-AE21-EBED538D7BA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5664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F054DD-E1C3-4A1D-AE21-EBED538D7BA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4384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FD199F-2333-DF98-E86C-9D5776FD76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D0C4B3-1BDB-ED77-45C8-833CD5B26D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FF2BD9-0FE6-A95C-D5EF-0339D2630A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F6F94-4F97-4A4C-99D5-9F0084FB006C}" type="datetimeFigureOut">
              <a:rPr lang="en-US" smtClean="0"/>
              <a:t>1/25/24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540A0E-12D2-CBF7-F932-6A5903F04F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0990E7-3B32-28C4-3143-12D821CFE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FB72C-12FB-134A-A452-0F2E6471A5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7903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5695DC-3D88-33D1-31C6-1C79E99C68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DA0DD0-9CC6-62ED-4782-119B139090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DAE521-D5B8-22EB-9A48-06C42CA9DD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F6F94-4F97-4A4C-99D5-9F0084FB006C}" type="datetimeFigureOut">
              <a:rPr lang="en-US" smtClean="0"/>
              <a:t>1/25/24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D63B0A-F052-BDD8-455E-8EE2CA57EF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472F31-20D3-D02A-E057-DAE60C8DA1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FB72C-12FB-134A-A452-0F2E6471A5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7124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FFE6862-2330-2A88-7CAA-47CC354E9B1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7D8D2D-6951-B304-44E5-0E6AB5200E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C10FF3-8030-2F55-914A-DFBCE720D5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F6F94-4F97-4A4C-99D5-9F0084FB006C}" type="datetimeFigureOut">
              <a:rPr lang="en-US" smtClean="0"/>
              <a:t>1/25/24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F2DAD1-2D90-804D-35B8-4305D1DDAC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4214FC-8E68-EDAC-7B10-E29247132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FB72C-12FB-134A-A452-0F2E6471A5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8771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AEDDB8-2D72-023B-90C7-3E275107D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081C0F-1A3B-B01B-8B39-9506FE14A4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0AB1CA-1931-3A05-F20A-86F7522482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F6F94-4F97-4A4C-99D5-9F0084FB006C}" type="datetimeFigureOut">
              <a:rPr lang="en-US" smtClean="0"/>
              <a:t>1/25/24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C03A92-D8B1-B153-CE44-CDB69067B0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D2C380-CD82-2826-D713-C72F6371C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FB72C-12FB-134A-A452-0F2E6471A5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3737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2E268-0952-43D2-DF24-A398475BF6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AB9B2B-3825-967E-2CB1-CE33A2A46D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E98D2B-7A91-C623-3272-F814F5AB33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F6F94-4F97-4A4C-99D5-9F0084FB006C}" type="datetimeFigureOut">
              <a:rPr lang="en-US" smtClean="0"/>
              <a:t>1/25/24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1894D0-940E-BB50-3266-6F6F799A74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BF85B0-CEA9-B205-9835-7B4197D93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FB72C-12FB-134A-A452-0F2E6471A5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8912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6B574C-7089-06E9-D4D2-0EDFBFE81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7BBDD5-C763-C928-8830-188C502187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E3C54E-B313-10B2-8591-6D1BAC46A0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4529F2-2BA8-AB97-0BE5-E78A4DE9AF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F6F94-4F97-4A4C-99D5-9F0084FB006C}" type="datetimeFigureOut">
              <a:rPr lang="en-US" smtClean="0"/>
              <a:t>1/25/24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A2C9C1-4184-90F5-1F7C-F78F8BEDCF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14918E-6538-56C0-9F05-6D15896362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FB72C-12FB-134A-A452-0F2E6471A5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2734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D86486-4173-0988-DA50-AF8D303F34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4A9504-A957-D6E8-45F6-912DC84341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709BB8-54C0-42F9-A64B-4CFF4AB105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B52C490-A20B-CF8B-4CC4-68A68EBFBC0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1AC5E16-CA94-4DCE-8EDA-45A0A86AB7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9C3DDD0-0D86-DB88-10E2-3B4837560E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F6F94-4F97-4A4C-99D5-9F0084FB006C}" type="datetimeFigureOut">
              <a:rPr lang="en-US" smtClean="0"/>
              <a:t>1/25/24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FC0C26B-C098-B42B-9518-531F16FF14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57686B8-0EB3-5F4F-5111-0E48C87C3B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FB72C-12FB-134A-A452-0F2E6471A5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8646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F8626-1C73-8AFC-B045-5ADF28369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CBE5F95-C914-292D-7A5A-55BFFF47A5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F6F94-4F97-4A4C-99D5-9F0084FB006C}" type="datetimeFigureOut">
              <a:rPr lang="en-US" smtClean="0"/>
              <a:t>1/25/24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7AF2D1-3EE7-8E97-924E-D24659F7D2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388D09-5BC0-2EC7-952B-A42BB3232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FB72C-12FB-134A-A452-0F2E6471A5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6299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32C7B81-6859-F63C-379A-FB56C85878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F6F94-4F97-4A4C-99D5-9F0084FB006C}" type="datetimeFigureOut">
              <a:rPr lang="en-US" smtClean="0"/>
              <a:t>1/25/24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F39EE4-B936-7A3A-31E5-CE8EF905DE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1FFE3F-8689-3391-0334-5F134AAC0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FB72C-12FB-134A-A452-0F2E6471A5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5077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0829D-3117-006B-1BE3-5205A185ED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5EA58D-878A-909A-443D-F4891518A8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417CF7-4CF5-063E-1DD9-6F02EFD636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56B903-0575-E930-B5FC-594CBE761B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F6F94-4F97-4A4C-99D5-9F0084FB006C}" type="datetimeFigureOut">
              <a:rPr lang="en-US" smtClean="0"/>
              <a:t>1/25/24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9B0F30-46D2-07C0-9683-38D6462BD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F3887E-C0C9-1B9F-B8B8-EBA2494BF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FB72C-12FB-134A-A452-0F2E6471A5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420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269CAC-2C41-857E-95A3-E5A92A8CF6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55962F9-36C2-3232-C45D-39E9851D37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6FDFB0-C9D4-0148-A2F3-47C405387F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B48DF9-62F5-4153-05DD-AB4FEE52D3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F6F94-4F97-4A4C-99D5-9F0084FB006C}" type="datetimeFigureOut">
              <a:rPr lang="en-US" smtClean="0"/>
              <a:t>1/25/24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9081D1-DA6F-C442-C54C-43BC7A7D2A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E0E1E6-02BF-C802-DE0F-DC0A50C2A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FB72C-12FB-134A-A452-0F2E6471A5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0194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E5B4A09-6431-5E86-3EBA-53CE7A3B22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6A5D3F-0EC2-4BFF-2057-799041B925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DCD282-8828-7C81-EC32-4A96BD4F67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BF6F94-4F97-4A4C-99D5-9F0084FB006C}" type="datetimeFigureOut">
              <a:rPr lang="en-US" smtClean="0"/>
              <a:t>1/25/24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AAB642-87F3-FD6C-B217-8B0AF40E2B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879BDE-5DC3-F26D-1777-BF7887E48E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5FB72C-12FB-134A-A452-0F2E6471A5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8626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heli.stanford.edu/" TargetMode="Externa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VCdxqn0fcnE?feature=oembed" TargetMode="External"/><Relationship Id="rId4" Type="http://schemas.openxmlformats.org/officeDocument/2006/relationships/image" Target="../media/image11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arxiv.org/pdf/2301.04104.pdf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7DC2C-4699-EEF7-F238-F5D29A15EDA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b="1" dirty="0">
                <a:solidFill>
                  <a:schemeClr val="accent2">
                    <a:lumMod val="75000"/>
                  </a:schemeClr>
                </a:solidFill>
              </a:rPr>
              <a:t>DS</a:t>
            </a:r>
            <a:r>
              <a:rPr lang="zh-CN" altLang="en-US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b="1" dirty="0">
                <a:solidFill>
                  <a:schemeClr val="accent2">
                    <a:lumMod val="75000"/>
                  </a:schemeClr>
                </a:solidFill>
              </a:rPr>
              <a:t>598</a:t>
            </a:r>
            <a:br>
              <a:rPr lang="en-US" altLang="zh-CN" b="1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US" altLang="zh-CN" b="1" dirty="0">
                <a:solidFill>
                  <a:schemeClr val="accent2">
                    <a:lumMod val="75000"/>
                  </a:schemeClr>
                </a:solidFill>
              </a:rPr>
              <a:t>Introduction</a:t>
            </a:r>
            <a:r>
              <a:rPr lang="zh-CN" altLang="en-US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b="1" dirty="0">
                <a:solidFill>
                  <a:schemeClr val="accent2">
                    <a:lumMod val="75000"/>
                  </a:schemeClr>
                </a:solidFill>
              </a:rPr>
              <a:t>to</a:t>
            </a:r>
            <a:r>
              <a:rPr lang="zh-CN" altLang="en-US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b="1" dirty="0">
                <a:solidFill>
                  <a:schemeClr val="accent2">
                    <a:lumMod val="75000"/>
                  </a:schemeClr>
                </a:solidFill>
              </a:rPr>
              <a:t>RL</a:t>
            </a:r>
            <a:endParaRPr lang="en-US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15FB29E-AC41-7E08-984E-26526C91D4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12934"/>
            <a:ext cx="9144000" cy="1716197"/>
          </a:xfrm>
        </p:spPr>
        <p:txBody>
          <a:bodyPr/>
          <a:lstStyle/>
          <a:p>
            <a:r>
              <a:rPr lang="en-US" altLang="zh-CN" sz="3000" dirty="0"/>
              <a:t>Xuezhou</a:t>
            </a:r>
            <a:r>
              <a:rPr lang="zh-CN" altLang="en-US" sz="3000" dirty="0"/>
              <a:t> </a:t>
            </a:r>
            <a:r>
              <a:rPr lang="en-US" altLang="zh-CN" sz="3000" dirty="0"/>
              <a:t>Zhang</a:t>
            </a:r>
          </a:p>
          <a:p>
            <a:endParaRPr lang="en-US" altLang="zh-CN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79086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3B3E11-4D91-B165-DEF8-29E33F46A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System Font Regular"/>
              <a:buChar char="🤔"/>
            </a:pP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Humans</a:t>
            </a:r>
            <a:r>
              <a:rPr lang="zh-CN" altLang="en-US" dirty="0"/>
              <a:t> </a:t>
            </a:r>
            <a:r>
              <a:rPr lang="en-US" altLang="zh-CN" dirty="0"/>
              <a:t>model-based</a:t>
            </a:r>
            <a:r>
              <a:rPr lang="zh-CN" altLang="en-US" dirty="0"/>
              <a:t> </a:t>
            </a:r>
            <a:r>
              <a:rPr lang="en-US" altLang="zh-CN" dirty="0"/>
              <a:t>learners?</a:t>
            </a:r>
            <a:r>
              <a:rPr lang="zh-CN" altLang="en-US" dirty="0"/>
              <a:t> 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5DD004-E4D1-B5AB-420B-78DFB927B4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484392"/>
            <a:ext cx="7772400" cy="2246056"/>
          </a:xfrm>
          <a:prstGeom prst="rect">
            <a:avLst/>
          </a:prstGeom>
        </p:spPr>
      </p:pic>
      <p:pic>
        <p:nvPicPr>
          <p:cNvPr id="3074" name="Picture 2" descr="Homem de negócios a sonhar. ilustração dos desenhos animados imagem  vetorial de zm1ter© 76011773">
            <a:extLst>
              <a:ext uri="{FF2B5EF4-FFF2-40B4-BE49-F238E27FC236}">
                <a16:creationId xmlns:a16="http://schemas.microsoft.com/office/drawing/2014/main" id="{007C14BF-F2B2-265E-0386-AC4E0B1781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0600" y="2484392"/>
            <a:ext cx="2926080" cy="2926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2171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B4BC44-4FC8-CC95-8C82-E4E3BC8B68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chemeClr val="accent2">
                    <a:lumMod val="75000"/>
                  </a:schemeClr>
                </a:solidFill>
              </a:rPr>
              <a:t>Autonomous</a:t>
            </a:r>
            <a:r>
              <a:rPr lang="zh-CN" altLang="en-US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b="1" dirty="0">
                <a:solidFill>
                  <a:schemeClr val="accent2">
                    <a:lumMod val="75000"/>
                  </a:schemeClr>
                </a:solidFill>
              </a:rPr>
              <a:t>Driving</a:t>
            </a:r>
            <a:r>
              <a:rPr lang="zh-CN" altLang="en-US" b="1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model-based.</a:t>
            </a:r>
            <a:endParaRPr lang="en-US" dirty="0"/>
          </a:p>
        </p:txBody>
      </p:sp>
      <p:pic>
        <p:nvPicPr>
          <p:cNvPr id="4098" name="Picture 2" descr="Waymo - Wikipedia">
            <a:extLst>
              <a:ext uri="{FF2B5EF4-FFF2-40B4-BE49-F238E27FC236}">
                <a16:creationId xmlns:a16="http://schemas.microsoft.com/office/drawing/2014/main" id="{945F9EE2-033E-76B0-F7FA-3C3D1C68EEA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0033" y="365125"/>
            <a:ext cx="2077597" cy="1468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9453280A-5BF5-C062-0D84-90C94A5F79C8}"/>
              </a:ext>
            </a:extLst>
          </p:cNvPr>
          <p:cNvGrpSpPr/>
          <p:nvPr/>
        </p:nvGrpSpPr>
        <p:grpSpPr>
          <a:xfrm>
            <a:off x="838200" y="2429794"/>
            <a:ext cx="3997463" cy="2723992"/>
            <a:chOff x="838200" y="2429794"/>
            <a:chExt cx="3997463" cy="2723992"/>
          </a:xfrm>
        </p:grpSpPr>
        <p:pic>
          <p:nvPicPr>
            <p:cNvPr id="5122" name="Picture 2" descr="Doubling down on Waymo One">
              <a:extLst>
                <a:ext uri="{FF2B5EF4-FFF2-40B4-BE49-F238E27FC236}">
                  <a16:creationId xmlns:a16="http://schemas.microsoft.com/office/drawing/2014/main" id="{7FECC957-B27E-DADA-1E5D-01A763F7FB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200" y="2429794"/>
              <a:ext cx="3997463" cy="22385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BC8590E-BAAC-8434-3491-5EC7DB5B4E55}"/>
                </a:ext>
              </a:extLst>
            </p:cNvPr>
            <p:cNvSpPr txBox="1"/>
            <p:nvPr/>
          </p:nvSpPr>
          <p:spPr>
            <a:xfrm>
              <a:off x="1069460" y="4784454"/>
              <a:ext cx="35349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CN" dirty="0"/>
                <a:t>Test</a:t>
              </a:r>
              <a:r>
                <a:rPr lang="zh-CN" altLang="en-US" dirty="0"/>
                <a:t> </a:t>
              </a:r>
              <a:r>
                <a:rPr lang="en-US" altLang="zh-CN" dirty="0"/>
                <a:t>on</a:t>
              </a:r>
              <a:r>
                <a:rPr lang="zh-CN" altLang="en-US" dirty="0"/>
                <a:t> </a:t>
              </a:r>
              <a:r>
                <a:rPr lang="en-US" altLang="zh-CN" dirty="0"/>
                <a:t>the</a:t>
              </a:r>
              <a:r>
                <a:rPr lang="zh-CN" altLang="en-US" dirty="0"/>
                <a:t> </a:t>
              </a:r>
              <a:r>
                <a:rPr lang="en-US" altLang="zh-CN" dirty="0"/>
                <a:t>road</a:t>
              </a:r>
              <a:r>
                <a:rPr lang="zh-CN" altLang="en-US" dirty="0"/>
                <a:t> </a:t>
              </a:r>
              <a:r>
                <a:rPr lang="en-US" altLang="zh-CN" dirty="0"/>
                <a:t>and</a:t>
              </a:r>
              <a:r>
                <a:rPr lang="zh-CN" altLang="en-US" dirty="0"/>
                <a:t> </a:t>
              </a:r>
              <a:r>
                <a:rPr lang="en-US" altLang="zh-CN" dirty="0"/>
                <a:t>collect</a:t>
              </a:r>
              <a:r>
                <a:rPr lang="zh-CN" altLang="en-US" dirty="0"/>
                <a:t> </a:t>
              </a:r>
              <a:r>
                <a:rPr lang="en-US" altLang="zh-CN" dirty="0"/>
                <a:t>data</a:t>
              </a:r>
              <a:endParaRPr lang="en-US" dirty="0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7A96686-A639-70FB-FC61-BD87C5786AC5}"/>
              </a:ext>
            </a:extLst>
          </p:cNvPr>
          <p:cNvGrpSpPr/>
          <p:nvPr/>
        </p:nvGrpSpPr>
        <p:grpSpPr>
          <a:xfrm>
            <a:off x="7047574" y="2430706"/>
            <a:ext cx="3997463" cy="2723080"/>
            <a:chOff x="7047574" y="2430706"/>
            <a:chExt cx="3997463" cy="2723080"/>
          </a:xfrm>
        </p:grpSpPr>
        <p:pic>
          <p:nvPicPr>
            <p:cNvPr id="4100" name="Picture 4" descr="Waypoint - The official Waymo blog: How simulation turns one flashing  yellow light into thousands of hours of experience">
              <a:extLst>
                <a:ext uri="{FF2B5EF4-FFF2-40B4-BE49-F238E27FC236}">
                  <a16:creationId xmlns:a16="http://schemas.microsoft.com/office/drawing/2014/main" id="{40619975-8085-41D2-ED2A-A4E5FDCA5EE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47574" y="2430706"/>
              <a:ext cx="3997463" cy="22299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AC81363-A597-E66E-24DD-1650DEB03B7B}"/>
                </a:ext>
              </a:extLst>
            </p:cNvPr>
            <p:cNvSpPr txBox="1"/>
            <p:nvPr/>
          </p:nvSpPr>
          <p:spPr>
            <a:xfrm>
              <a:off x="7249659" y="4784454"/>
              <a:ext cx="35932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CN" dirty="0"/>
                <a:t>Build</a:t>
              </a:r>
              <a:r>
                <a:rPr lang="zh-CN" altLang="en-US" dirty="0"/>
                <a:t> </a:t>
              </a:r>
              <a:r>
                <a:rPr lang="en-US" altLang="zh-CN" dirty="0"/>
                <a:t>and</a:t>
              </a:r>
              <a:r>
                <a:rPr lang="zh-CN" altLang="en-US" dirty="0"/>
                <a:t> </a:t>
              </a:r>
              <a:r>
                <a:rPr lang="en-US" altLang="zh-CN" dirty="0"/>
                <a:t>Train</a:t>
              </a:r>
              <a:r>
                <a:rPr lang="zh-CN" altLang="en-US" dirty="0"/>
                <a:t> </a:t>
              </a:r>
              <a:r>
                <a:rPr lang="en-US" altLang="zh-CN" dirty="0"/>
                <a:t>inside</a:t>
              </a:r>
              <a:r>
                <a:rPr lang="zh-CN" altLang="en-US" dirty="0"/>
                <a:t> </a:t>
              </a:r>
              <a:r>
                <a:rPr lang="en-US" altLang="zh-CN" dirty="0"/>
                <a:t>a</a:t>
              </a:r>
              <a:r>
                <a:rPr lang="zh-CN" altLang="en-US" dirty="0"/>
                <a:t> </a:t>
              </a:r>
              <a:r>
                <a:rPr lang="en-US" altLang="zh-CN" dirty="0">
                  <a:solidFill>
                    <a:schemeClr val="accent2">
                      <a:lumMod val="75000"/>
                    </a:schemeClr>
                  </a:solidFill>
                </a:rPr>
                <a:t>Simulator</a:t>
              </a:r>
              <a:endParaRPr lang="en-US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</p:grpSp>
      <p:sp>
        <p:nvSpPr>
          <p:cNvPr id="6" name="Arc 5">
            <a:extLst>
              <a:ext uri="{FF2B5EF4-FFF2-40B4-BE49-F238E27FC236}">
                <a16:creationId xmlns:a16="http://schemas.microsoft.com/office/drawing/2014/main" id="{EB0E2CAE-E800-F4EC-3C87-2BDDCB97E410}"/>
              </a:ext>
            </a:extLst>
          </p:cNvPr>
          <p:cNvSpPr>
            <a:spLocks noChangeAspect="1"/>
          </p:cNvSpPr>
          <p:nvPr/>
        </p:nvSpPr>
        <p:spPr>
          <a:xfrm rot="18900000">
            <a:off x="4685519" y="2890960"/>
            <a:ext cx="2483158" cy="2483991"/>
          </a:xfrm>
          <a:prstGeom prst="arc">
            <a:avLst/>
          </a:prstGeom>
          <a:ln w="38100">
            <a:solidFill>
              <a:schemeClr val="accent2">
                <a:lumMod val="75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c 6">
            <a:extLst>
              <a:ext uri="{FF2B5EF4-FFF2-40B4-BE49-F238E27FC236}">
                <a16:creationId xmlns:a16="http://schemas.microsoft.com/office/drawing/2014/main" id="{3346274A-40A1-B5CD-C060-BFA7E53AEF6A}"/>
              </a:ext>
            </a:extLst>
          </p:cNvPr>
          <p:cNvSpPr>
            <a:spLocks noChangeAspect="1"/>
          </p:cNvSpPr>
          <p:nvPr/>
        </p:nvSpPr>
        <p:spPr>
          <a:xfrm rot="8100000">
            <a:off x="4689562" y="1363247"/>
            <a:ext cx="2504111" cy="2504111"/>
          </a:xfrm>
          <a:prstGeom prst="arc">
            <a:avLst/>
          </a:prstGeom>
          <a:ln w="38100">
            <a:solidFill>
              <a:schemeClr val="accent2">
                <a:lumMod val="75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0296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98B0F-D4E7-C8F3-48CB-81270E13E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Does it work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practice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9992F3-1CED-B2C9-F6D2-1C46C1D9C8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76061"/>
            <a:ext cx="10515600" cy="4351338"/>
          </a:xfrm>
        </p:spPr>
        <p:txBody>
          <a:bodyPr/>
          <a:lstStyle/>
          <a:p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some</a:t>
            </a:r>
            <a:r>
              <a:rPr lang="zh-CN" altLang="en-US" dirty="0"/>
              <a:t> </a:t>
            </a:r>
            <a:r>
              <a:rPr lang="en-US" altLang="zh-CN" dirty="0"/>
              <a:t>extent,</a:t>
            </a:r>
            <a:r>
              <a:rPr lang="zh-CN" altLang="en-US" dirty="0"/>
              <a:t> </a:t>
            </a:r>
            <a:r>
              <a:rPr lang="en-US" altLang="zh-CN" dirty="0"/>
              <a:t>y</a:t>
            </a:r>
            <a:r>
              <a:rPr lang="en-US" dirty="0"/>
              <a:t>es.</a:t>
            </a:r>
          </a:p>
          <a:p>
            <a:endParaRPr lang="en-US" dirty="0"/>
          </a:p>
          <a:p>
            <a:r>
              <a:rPr lang="en-US" dirty="0"/>
              <a:t>Heavily used in robotics.</a:t>
            </a:r>
          </a:p>
          <a:p>
            <a:endParaRPr lang="en-US" dirty="0"/>
          </a:p>
          <a:p>
            <a:r>
              <a:rPr lang="en-US" altLang="zh-CN" dirty="0"/>
              <a:t>a</a:t>
            </a:r>
            <a:r>
              <a:rPr lang="en-US" dirty="0"/>
              <a:t>.k.a. Model Predictive Control (MPC)</a:t>
            </a:r>
          </a:p>
        </p:txBody>
      </p:sp>
    </p:spTree>
    <p:extLst>
      <p:ext uri="{BB962C8B-B14F-4D97-AF65-F5344CB8AC3E}">
        <p14:creationId xmlns:p14="http://schemas.microsoft.com/office/powerpoint/2010/main" val="3982790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8E6804-1713-1B44-4026-303A451D3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http://heli.stanford.edu</a:t>
            </a:r>
            <a:r>
              <a:rPr lang="en-US" altLang="zh-CN" dirty="0"/>
              <a:t> 2008</a:t>
            </a:r>
            <a:r>
              <a:rPr lang="zh-CN" altLang="en-US" dirty="0"/>
              <a:t> </a:t>
            </a:r>
            <a:r>
              <a:rPr lang="en-US" altLang="zh-CN" dirty="0"/>
              <a:t>Video</a:t>
            </a:r>
            <a:endParaRPr lang="en-US" dirty="0"/>
          </a:p>
        </p:txBody>
      </p:sp>
      <p:pic>
        <p:nvPicPr>
          <p:cNvPr id="4" name="Online Media 4" descr="Stanford Autonomous Helicopter - Airshow #2">
            <a:hlinkClick r:id="" action="ppaction://media"/>
            <a:extLst>
              <a:ext uri="{FF2B5EF4-FFF2-40B4-BE49-F238E27FC236}">
                <a16:creationId xmlns:a16="http://schemas.microsoft.com/office/drawing/2014/main" id="{4DB5F6BD-627A-6C4D-39E5-2A955685FF4E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845368" y="1825625"/>
            <a:ext cx="7918564" cy="4473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675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98B0F-D4E7-C8F3-48CB-81270E13E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Predictive Control (MPC)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F9992F3-1CED-B2C9-F6D2-1C46C1D9C84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2376061"/>
                <a:ext cx="10515600" cy="4351338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dirty="0"/>
                  <a:t>This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is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used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in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“easy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problems”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like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airplane/spaceship/rocket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control.</a:t>
                </a:r>
              </a:p>
              <a:p>
                <a:r>
                  <a:rPr lang="en-US" altLang="zh-CN" dirty="0"/>
                  <a:t>Linear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Quadratic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Regulator: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altLang="zh-CN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zh-CN" altLang="en-US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zh-CN" alt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i="1" dirty="0" err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𝐴𝑥</m:t>
                    </m:r>
                    <m:r>
                      <a:rPr lang="en-US" altLang="zh-CN" i="1" dirty="0" err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i="1" dirty="0" err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𝐵𝑢</m:t>
                    </m:r>
                  </m:oMath>
                </a14:m>
                <a:endParaRPr lang="en-US" dirty="0"/>
              </a:p>
              <a:p>
                <a:r>
                  <a:rPr lang="en-US" altLang="zh-CN" dirty="0"/>
                  <a:t>e.g.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is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(location,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speed),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is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force.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altLang="zh-CN" dirty="0"/>
                  <a:t>Thanks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to</a:t>
                </a:r>
                <a:r>
                  <a:rPr lang="zh-CN" altLang="en-US" dirty="0"/>
                  <a:t> </a:t>
                </a:r>
                <a:r>
                  <a:rPr lang="en-US" altLang="zh-CN" dirty="0">
                    <a:solidFill>
                      <a:schemeClr val="accent2">
                        <a:lumMod val="75000"/>
                      </a:schemeClr>
                    </a:solidFill>
                  </a:rPr>
                  <a:t>physics</a:t>
                </a:r>
                <a:r>
                  <a:rPr lang="zh-CN" altLang="en-US" dirty="0">
                    <a:solidFill>
                      <a:schemeClr val="accent2">
                        <a:lumMod val="75000"/>
                      </a:schemeClr>
                    </a:solidFill>
                  </a:rPr>
                  <a:t> </a:t>
                </a:r>
                <a:r>
                  <a:rPr lang="en-US" altLang="zh-CN" dirty="0">
                    <a:solidFill>
                      <a:schemeClr val="accent2">
                        <a:lumMod val="75000"/>
                      </a:schemeClr>
                    </a:solidFill>
                  </a:rPr>
                  <a:t>models</a:t>
                </a:r>
                <a:r>
                  <a:rPr lang="en-US" altLang="zh-CN" dirty="0"/>
                  <a:t>,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only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need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to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learn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a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few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parameters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(independent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from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the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number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of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states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&amp;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actions,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which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are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infinite).</a:t>
                </a:r>
              </a:p>
              <a:p>
                <a:endParaRPr lang="en-US" dirty="0"/>
              </a:p>
              <a:p>
                <a:r>
                  <a:rPr lang="en-US" altLang="zh-CN" dirty="0"/>
                  <a:t>Planning: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Solve</a:t>
                </a:r>
                <a:r>
                  <a:rPr lang="zh-CN" altLang="en-US" dirty="0"/>
                  <a:t> </a:t>
                </a:r>
                <a:r>
                  <a:rPr lang="en-US" altLang="zh-CN" dirty="0">
                    <a:solidFill>
                      <a:schemeClr val="accent2">
                        <a:lumMod val="75000"/>
                      </a:schemeClr>
                    </a:solidFill>
                  </a:rPr>
                  <a:t>differential</a:t>
                </a:r>
                <a:r>
                  <a:rPr lang="zh-CN" altLang="en-US" dirty="0">
                    <a:solidFill>
                      <a:schemeClr val="accent2">
                        <a:lumMod val="75000"/>
                      </a:schemeClr>
                    </a:solidFill>
                  </a:rPr>
                  <a:t> </a:t>
                </a:r>
                <a:r>
                  <a:rPr lang="en-US" altLang="zh-CN" dirty="0">
                    <a:solidFill>
                      <a:schemeClr val="accent2">
                        <a:lumMod val="75000"/>
                      </a:schemeClr>
                    </a:solidFill>
                  </a:rPr>
                  <a:t>equations.</a:t>
                </a: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F9992F3-1CED-B2C9-F6D2-1C46C1D9C84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376061"/>
                <a:ext cx="10515600" cy="4351338"/>
              </a:xfrm>
              <a:blipFill>
                <a:blip r:embed="rId2"/>
                <a:stretch>
                  <a:fillRect l="-1086" t="-2332" r="-724" b="-29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85289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05C55-CC1D-935B-5FFC-EC2AE751D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Does</a:t>
            </a:r>
            <a:r>
              <a:rPr lang="zh-CN" altLang="en-US" dirty="0"/>
              <a:t> </a:t>
            </a:r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/>
              <a:t>work?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F85B85-D78C-0C2D-79B9-E308CA4807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other</a:t>
            </a:r>
            <a:r>
              <a:rPr lang="zh-CN" altLang="en-US" dirty="0"/>
              <a:t> </a:t>
            </a:r>
            <a:r>
              <a:rPr lang="en-US" altLang="zh-CN" dirty="0"/>
              <a:t>settings,</a:t>
            </a:r>
            <a:r>
              <a:rPr lang="zh-CN" altLang="en-US" dirty="0"/>
              <a:t> </a:t>
            </a:r>
            <a:r>
              <a:rPr lang="en-US" altLang="zh-CN" dirty="0"/>
              <a:t>model-based</a:t>
            </a:r>
            <a:r>
              <a:rPr lang="zh-CN" altLang="en-US" dirty="0"/>
              <a:t> </a:t>
            </a:r>
            <a:r>
              <a:rPr lang="en-US" altLang="zh-CN" dirty="0"/>
              <a:t>RL</a:t>
            </a:r>
            <a:r>
              <a:rPr lang="zh-CN" altLang="en-US" dirty="0"/>
              <a:t> </a:t>
            </a:r>
            <a:r>
              <a:rPr lang="en-US" altLang="zh-CN" dirty="0"/>
              <a:t>have</a:t>
            </a:r>
            <a:r>
              <a:rPr lang="zh-CN" altLang="en-US" dirty="0"/>
              <a:t> </a:t>
            </a:r>
            <a:r>
              <a:rPr lang="en-US" altLang="zh-CN" dirty="0"/>
              <a:t>been</a:t>
            </a:r>
            <a:r>
              <a:rPr lang="zh-CN" altLang="en-US" dirty="0"/>
              <a:t> </a:t>
            </a:r>
            <a:r>
              <a:rPr lang="en-US" altLang="zh-CN" dirty="0"/>
              <a:t>under-performing</a:t>
            </a:r>
            <a:r>
              <a:rPr lang="zh-CN" altLang="en-US" dirty="0"/>
              <a:t> </a:t>
            </a:r>
            <a:r>
              <a:rPr lang="en-US" altLang="zh-CN" dirty="0"/>
              <a:t>until</a:t>
            </a:r>
            <a:r>
              <a:rPr lang="zh-CN" altLang="en-US" dirty="0"/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very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recently</a:t>
            </a:r>
            <a:r>
              <a:rPr lang="en-US" altLang="zh-CN" dirty="0"/>
              <a:t>.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C7D742-85CC-C5E1-7ADB-147A713061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7683" y="2467015"/>
            <a:ext cx="4929613" cy="439098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B4DFD7F-A1F8-81F4-588F-24CD1A135679}"/>
              </a:ext>
            </a:extLst>
          </p:cNvPr>
          <p:cNvSpPr txBox="1"/>
          <p:nvPr/>
        </p:nvSpPr>
        <p:spPr>
          <a:xfrm>
            <a:off x="8207296" y="3800959"/>
            <a:ext cx="22627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DQN:</a:t>
            </a:r>
            <a:r>
              <a:rPr lang="zh-CN" altLang="en-US" dirty="0"/>
              <a:t> </a:t>
            </a:r>
            <a:r>
              <a:rPr lang="en-US" altLang="zh-CN" dirty="0"/>
              <a:t>2013</a:t>
            </a:r>
          </a:p>
          <a:p>
            <a:r>
              <a:rPr lang="en-US" altLang="zh-CN" dirty="0"/>
              <a:t>DreamerV2:</a:t>
            </a:r>
            <a:r>
              <a:rPr lang="zh-CN" altLang="en-US" dirty="0"/>
              <a:t> </a:t>
            </a:r>
            <a:r>
              <a:rPr lang="en-US" altLang="zh-CN" dirty="0"/>
              <a:t>2021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946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32221-6252-9251-7ED0-7C54A06AD9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Why</a:t>
            </a:r>
            <a:r>
              <a:rPr lang="zh-CN" altLang="en-US" dirty="0"/>
              <a:t> </a:t>
            </a:r>
            <a:r>
              <a:rPr lang="en-US" altLang="zh-CN" dirty="0"/>
              <a:t>does</a:t>
            </a:r>
            <a:r>
              <a:rPr lang="zh-CN" altLang="en-US" dirty="0"/>
              <a:t> </a:t>
            </a:r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/>
              <a:t>work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robotics</a:t>
            </a:r>
            <a:r>
              <a:rPr lang="zh-CN" altLang="en-US" dirty="0"/>
              <a:t> </a:t>
            </a:r>
            <a:r>
              <a:rPr lang="en-US" altLang="zh-CN" dirty="0"/>
              <a:t>but</a:t>
            </a:r>
            <a:r>
              <a:rPr lang="zh-CN" altLang="en-US" dirty="0"/>
              <a:t> </a:t>
            </a:r>
            <a:r>
              <a:rPr lang="en-US" altLang="zh-CN" dirty="0"/>
              <a:t>not</a:t>
            </a:r>
            <a:r>
              <a:rPr lang="zh-CN" altLang="en-US" dirty="0"/>
              <a:t> </a:t>
            </a:r>
            <a:r>
              <a:rPr lang="en-US" altLang="zh-CN" dirty="0"/>
              <a:t>Atari</a:t>
            </a:r>
            <a:r>
              <a:rPr lang="zh-CN" altLang="en-US" dirty="0"/>
              <a:t> </a:t>
            </a:r>
            <a:r>
              <a:rPr lang="en-US" altLang="zh-CN" dirty="0"/>
              <a:t>Games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9F0FCF6-9C64-3CC6-A470-8B774AA5C30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CN" dirty="0"/>
                  <a:t>Compact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vs.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High-dim</a:t>
                </a:r>
                <a:r>
                  <a:rPr lang="zh-CN" altLang="en-US" dirty="0"/>
                  <a:t> </a:t>
                </a:r>
                <a:r>
                  <a:rPr lang="en-US" altLang="zh-CN" dirty="0">
                    <a:solidFill>
                      <a:schemeClr val="accent2">
                        <a:lumMod val="75000"/>
                      </a:schemeClr>
                    </a:solidFill>
                  </a:rPr>
                  <a:t>representation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of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the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state.</a:t>
                </a:r>
              </a:p>
              <a:p>
                <a:pPr marL="0" indent="0">
                  <a:buNone/>
                </a:pPr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  <a:p>
                <a:pPr marL="0" indent="0">
                  <a:buNone/>
                </a:pPr>
                <a:r>
                  <a:rPr lang="en-US" altLang="zh-CN" dirty="0"/>
                  <a:t>(Position,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speed,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acceleration)</a:t>
                </a:r>
                <a:r>
                  <a:rPr lang="zh-CN" altLang="en-US" dirty="0"/>
                  <a:t>    </a:t>
                </a:r>
                <a:r>
                  <a:rPr lang="en-US" altLang="zh-CN" dirty="0"/>
                  <a:t>vs.</a:t>
                </a:r>
                <a:r>
                  <a:rPr lang="zh-CN" altLang="en-US" dirty="0"/>
                  <a:t> </a:t>
                </a:r>
                <a:endParaRPr lang="en-US" altLang="zh-CN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p>
                    </m:sSup>
                  </m:oMath>
                </a14:m>
                <a:r>
                  <a:rPr lang="en-US" altLang="zh-CN" dirty="0"/>
                  <a:t>.</a:t>
                </a:r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altLang="zh-CN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9F0FCF6-9C64-3CC6-A470-8B774AA5C30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146" name="Picture 2" descr="7 Forgotten Atari 2600 Classics | PCMag">
            <a:extLst>
              <a:ext uri="{FF2B5EF4-FFF2-40B4-BE49-F238E27FC236}">
                <a16:creationId xmlns:a16="http://schemas.microsoft.com/office/drawing/2014/main" id="{257171D0-41C9-4061-6A6A-1538761670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6917" y="2846448"/>
            <a:ext cx="3311912" cy="1862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6694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32221-6252-9251-7ED0-7C54A06AD9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Why</a:t>
            </a:r>
            <a:r>
              <a:rPr lang="zh-CN" altLang="en-US" dirty="0"/>
              <a:t> </a:t>
            </a:r>
            <a:r>
              <a:rPr lang="en-US" altLang="zh-CN" dirty="0"/>
              <a:t>does</a:t>
            </a:r>
            <a:r>
              <a:rPr lang="zh-CN" altLang="en-US" dirty="0"/>
              <a:t> </a:t>
            </a:r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/>
              <a:t>work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robotics</a:t>
            </a:r>
            <a:r>
              <a:rPr lang="zh-CN" altLang="en-US" dirty="0"/>
              <a:t> </a:t>
            </a:r>
            <a:r>
              <a:rPr lang="en-US" altLang="zh-CN" dirty="0"/>
              <a:t>but</a:t>
            </a:r>
            <a:r>
              <a:rPr lang="zh-CN" altLang="en-US" dirty="0"/>
              <a:t> </a:t>
            </a:r>
            <a:r>
              <a:rPr lang="en-US" altLang="zh-CN" dirty="0"/>
              <a:t>not</a:t>
            </a:r>
            <a:r>
              <a:rPr lang="zh-CN" altLang="en-US" dirty="0"/>
              <a:t> </a:t>
            </a:r>
            <a:r>
              <a:rPr lang="en-US" altLang="zh-CN" dirty="0"/>
              <a:t>Atari</a:t>
            </a:r>
            <a:r>
              <a:rPr lang="zh-CN" altLang="en-US" dirty="0"/>
              <a:t> </a:t>
            </a:r>
            <a:r>
              <a:rPr lang="en-US" altLang="zh-CN" dirty="0"/>
              <a:t>Games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F0FCF6-9C64-3CC6-A470-8B774AA5C3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Strong</a:t>
            </a:r>
            <a:r>
              <a:rPr lang="zh-CN" altLang="en-US" dirty="0"/>
              <a:t> </a:t>
            </a:r>
            <a:r>
              <a:rPr lang="en-US" altLang="zh-CN" dirty="0"/>
              <a:t>prior</a:t>
            </a:r>
            <a:r>
              <a:rPr lang="zh-CN" altLang="en-US" dirty="0"/>
              <a:t> </a:t>
            </a:r>
            <a:r>
              <a:rPr lang="en-US" altLang="zh-CN" dirty="0"/>
              <a:t>knowledge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physical</a:t>
            </a:r>
            <a:r>
              <a:rPr lang="zh-CN" altLang="en-US" dirty="0"/>
              <a:t> </a:t>
            </a:r>
            <a:r>
              <a:rPr lang="en-US" altLang="zh-CN" dirty="0"/>
              <a:t>model.</a:t>
            </a:r>
          </a:p>
          <a:p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#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data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needed</a:t>
            </a:r>
            <a:r>
              <a:rPr lang="zh-CN" altLang="en-US" dirty="0"/>
              <a:t> </a:t>
            </a:r>
            <a:r>
              <a:rPr lang="en-US" altLang="zh-CN" dirty="0"/>
              <a:t>scales</a:t>
            </a:r>
            <a:r>
              <a:rPr lang="zh-CN" altLang="en-US" dirty="0"/>
              <a:t> </a:t>
            </a:r>
            <a:r>
              <a:rPr lang="en-US" altLang="zh-CN" dirty="0" err="1"/>
              <a:t>polynomially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#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of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parameters</a:t>
            </a:r>
          </a:p>
          <a:p>
            <a:pPr marL="2286000" lvl="5" indent="0">
              <a:buNone/>
            </a:pPr>
            <a:endParaRPr lang="en-US" altLang="zh-CN" dirty="0"/>
          </a:p>
          <a:p>
            <a:pPr marL="2286000" lvl="5" indent="0">
              <a:buNone/>
            </a:pPr>
            <a:endParaRPr lang="en-US" altLang="zh-CN" sz="2800" dirty="0"/>
          </a:p>
          <a:p>
            <a:pPr marL="3657600" lvl="8" indent="0">
              <a:buNone/>
            </a:pPr>
            <a:r>
              <a:rPr lang="en-US" sz="4000" dirty="0"/>
              <a:t>	</a:t>
            </a:r>
            <a:r>
              <a:rPr lang="en-US" altLang="zh-CN" sz="4000" dirty="0"/>
              <a:t> vs. </a:t>
            </a:r>
            <a:r>
              <a:rPr lang="en-US" sz="4000" dirty="0"/>
              <a:t>	</a:t>
            </a:r>
            <a:r>
              <a:rPr lang="en-US" altLang="zh-CN" sz="4000" dirty="0"/>
              <a:t>P(</a:t>
            </a:r>
            <a:r>
              <a:rPr lang="zh-CN" altLang="en-US" sz="4000" dirty="0"/>
              <a:t>            </a:t>
            </a:r>
            <a:r>
              <a:rPr lang="en-US" altLang="zh-CN" sz="4000" dirty="0"/>
              <a:t>|</a:t>
            </a:r>
            <a:r>
              <a:rPr lang="zh-CN" altLang="en-US" sz="4000" dirty="0"/>
              <a:t>           </a:t>
            </a:r>
            <a:r>
              <a:rPr lang="en-US" altLang="zh-CN" sz="4000" dirty="0"/>
              <a:t>,</a:t>
            </a:r>
            <a:r>
              <a:rPr lang="zh-CN" altLang="en-US" sz="4000" dirty="0"/>
              <a:t>       </a:t>
            </a:r>
            <a:r>
              <a:rPr lang="en-US" altLang="zh-CN" sz="4000" dirty="0"/>
              <a:t>)</a:t>
            </a:r>
            <a:r>
              <a:rPr lang="zh-CN" altLang="en-US" sz="4000" dirty="0"/>
              <a:t>      </a:t>
            </a:r>
            <a:endParaRPr lang="en-US" sz="4000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8196" name="Picture 4" descr="Solid Rocket Engine">
            <a:extLst>
              <a:ext uri="{FF2B5EF4-FFF2-40B4-BE49-F238E27FC236}">
                <a16:creationId xmlns:a16="http://schemas.microsoft.com/office/drawing/2014/main" id="{EEAD938C-3244-2B28-29AD-675E132A94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2823" y="3255365"/>
            <a:ext cx="3646139" cy="2732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7 Forgotten Atari 2600 Classics | PCMag">
            <a:extLst>
              <a:ext uri="{FF2B5EF4-FFF2-40B4-BE49-F238E27FC236}">
                <a16:creationId xmlns:a16="http://schemas.microsoft.com/office/drawing/2014/main" id="{1DE4703F-6F89-4C50-772B-D0DDDD7EB6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3366" y="3595688"/>
            <a:ext cx="1103250" cy="620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EACD981-0F3B-EF73-55ED-95ECB0DE6F9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255" t="50000" r="40377" b="32610"/>
          <a:stretch/>
        </p:blipFill>
        <p:spPr>
          <a:xfrm>
            <a:off x="9811138" y="3505065"/>
            <a:ext cx="762000" cy="711201"/>
          </a:xfrm>
          <a:prstGeom prst="rect">
            <a:avLst/>
          </a:prstGeom>
        </p:spPr>
      </p:pic>
      <p:pic>
        <p:nvPicPr>
          <p:cNvPr id="7" name="Picture 2" descr="7 Forgotten Atari 2600 Classics | PCMag">
            <a:extLst>
              <a:ext uri="{FF2B5EF4-FFF2-40B4-BE49-F238E27FC236}">
                <a16:creationId xmlns:a16="http://schemas.microsoft.com/office/drawing/2014/main" id="{6A691B98-1E42-9870-3E80-70BC55235B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9651" y="3595688"/>
            <a:ext cx="1103248" cy="620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1298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40899-5C7E-863A-D3CA-BD4E54320F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Summary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Challenges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MBRL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7996BE-C8F8-5DAD-8E3A-37924018AE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altLang="zh-CN" dirty="0"/>
              <a:t>Transition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high-dim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observation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hard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learn.</a:t>
            </a:r>
          </a:p>
          <a:p>
            <a:pPr marL="514350" indent="-514350">
              <a:buFont typeface="+mj-lt"/>
              <a:buAutoNum type="arabicPeriod"/>
            </a:pPr>
            <a:endParaRPr lang="en-US" altLang="zh-CN" dirty="0"/>
          </a:p>
          <a:p>
            <a:pPr marL="514350" indent="-514350">
              <a:buFont typeface="+mj-lt"/>
              <a:buAutoNum type="arabicPeriod"/>
            </a:pPr>
            <a:r>
              <a:rPr lang="en-US" altLang="zh-CN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plan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learned</a:t>
            </a:r>
            <a:r>
              <a:rPr lang="zh-CN" altLang="en-US" dirty="0"/>
              <a:t> </a:t>
            </a:r>
            <a:r>
              <a:rPr lang="en-US" altLang="zh-CN" dirty="0"/>
              <a:t>model?</a:t>
            </a:r>
          </a:p>
          <a:p>
            <a:pPr marL="514350" indent="-514350">
              <a:buFont typeface="+mj-lt"/>
              <a:buAutoNum type="arabicPeriod"/>
            </a:pPr>
            <a:endParaRPr lang="en-US" altLang="zh-CN" dirty="0"/>
          </a:p>
          <a:p>
            <a:pPr marL="514350" indent="-514350">
              <a:buFont typeface="+mj-lt"/>
              <a:buAutoNum type="arabicPeriod"/>
            </a:pPr>
            <a:r>
              <a:rPr lang="en-US" altLang="zh-CN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effectively</a:t>
            </a:r>
            <a:r>
              <a:rPr lang="zh-CN" altLang="en-US" dirty="0"/>
              <a:t> </a:t>
            </a:r>
            <a:r>
              <a:rPr lang="en-US" altLang="zh-CN" dirty="0"/>
              <a:t>encode</a:t>
            </a:r>
            <a:r>
              <a:rPr lang="zh-CN" altLang="en-US" dirty="0"/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domain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knowledge</a:t>
            </a:r>
            <a:r>
              <a:rPr lang="en-US" altLang="zh-CN" dirty="0"/>
              <a:t>?</a:t>
            </a:r>
          </a:p>
          <a:p>
            <a:pPr marL="0" indent="0">
              <a:buNone/>
            </a:pPr>
            <a:r>
              <a:rPr lang="zh-CN" altLang="en-US" dirty="0"/>
              <a:t>      </a:t>
            </a:r>
            <a:r>
              <a:rPr lang="en-US" altLang="zh-CN" dirty="0"/>
              <a:t>(This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mega</a:t>
            </a:r>
            <a:r>
              <a:rPr lang="zh-CN" altLang="en-US" dirty="0"/>
              <a:t> </a:t>
            </a:r>
            <a:r>
              <a:rPr lang="en-US" altLang="zh-CN" dirty="0"/>
              <a:t>challenge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all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ML)</a:t>
            </a:r>
          </a:p>
        </p:txBody>
      </p:sp>
    </p:spTree>
    <p:extLst>
      <p:ext uri="{BB962C8B-B14F-4D97-AF65-F5344CB8AC3E}">
        <p14:creationId xmlns:p14="http://schemas.microsoft.com/office/powerpoint/2010/main" val="1296617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296E29-6870-0FCE-6E9E-9609EA774F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DreamerV2</a:t>
            </a:r>
            <a:r>
              <a:rPr lang="zh-CN" altLang="en-US" dirty="0"/>
              <a:t> </a:t>
            </a:r>
            <a:r>
              <a:rPr lang="en-US" altLang="zh-CN" dirty="0"/>
              <a:t>[</a:t>
            </a:r>
            <a:r>
              <a:rPr lang="en-US" dirty="0"/>
              <a:t>Hafner</a:t>
            </a:r>
            <a:r>
              <a:rPr lang="zh-CN" altLang="en-US" dirty="0"/>
              <a:t> </a:t>
            </a:r>
            <a:r>
              <a:rPr lang="en-US" altLang="zh-CN" dirty="0"/>
              <a:t>et</a:t>
            </a:r>
            <a:r>
              <a:rPr lang="zh-CN" altLang="en-US" dirty="0"/>
              <a:t> </a:t>
            </a:r>
            <a:r>
              <a:rPr lang="en-US" altLang="zh-CN" dirty="0"/>
              <a:t>al.</a:t>
            </a:r>
            <a:r>
              <a:rPr lang="zh-CN" altLang="en-US" dirty="0"/>
              <a:t> </a:t>
            </a:r>
            <a:r>
              <a:rPr lang="en-US" altLang="zh-CN" dirty="0"/>
              <a:t>2021]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40BE59-8F6A-E878-629D-3E5B94A9E6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Idea:</a:t>
            </a:r>
            <a:r>
              <a:rPr lang="zh-CN" altLang="en-US" dirty="0"/>
              <a:t> </a:t>
            </a:r>
            <a:r>
              <a:rPr lang="en-US" altLang="zh-CN" dirty="0"/>
              <a:t>learning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latent</a:t>
            </a:r>
            <a:r>
              <a:rPr lang="zh-CN" altLang="en-US" dirty="0"/>
              <a:t> </a:t>
            </a:r>
            <a:r>
              <a:rPr lang="en-US" altLang="zh-CN" dirty="0"/>
              <a:t>world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b="1" dirty="0">
                <a:solidFill>
                  <a:schemeClr val="accent2">
                    <a:lumMod val="75000"/>
                  </a:schemeClr>
                </a:solidFill>
              </a:rPr>
              <a:t>discrete</a:t>
            </a:r>
            <a:r>
              <a:rPr lang="zh-CN" altLang="en-US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b="1" dirty="0">
                <a:solidFill>
                  <a:schemeClr val="accent2">
                    <a:lumMod val="75000"/>
                  </a:schemeClr>
                </a:solidFill>
              </a:rPr>
              <a:t>states</a:t>
            </a:r>
            <a:r>
              <a:rPr lang="en-US" altLang="zh-CN" dirty="0"/>
              <a:t>.</a:t>
            </a:r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A053F3D-D7B9-593F-F897-EB5519E91C0C}"/>
              </a:ext>
            </a:extLst>
          </p:cNvPr>
          <p:cNvGrpSpPr/>
          <p:nvPr/>
        </p:nvGrpSpPr>
        <p:grpSpPr>
          <a:xfrm>
            <a:off x="7064365" y="3429000"/>
            <a:ext cx="2847658" cy="1615609"/>
            <a:chOff x="7064365" y="3429000"/>
            <a:chExt cx="2847658" cy="161560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D7FA1DD-7928-5B14-52B5-A76AAD006F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064365" y="3429000"/>
              <a:ext cx="2847658" cy="1264920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8AB20F6-51A9-0301-0F62-B7E7A9BFC965}"/>
                </a:ext>
              </a:extLst>
            </p:cNvPr>
            <p:cNvSpPr txBox="1"/>
            <p:nvPr/>
          </p:nvSpPr>
          <p:spPr>
            <a:xfrm>
              <a:off x="7305819" y="4675277"/>
              <a:ext cx="23391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5">
                      <a:lumMod val="75000"/>
                    </a:schemeClr>
                  </a:solidFill>
                </a:rPr>
                <a:t>low-dim latent state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690011EE-A123-048F-AA6A-48A683A49F5D}"/>
              </a:ext>
            </a:extLst>
          </p:cNvPr>
          <p:cNvGrpSpPr/>
          <p:nvPr/>
        </p:nvGrpSpPr>
        <p:grpSpPr>
          <a:xfrm>
            <a:off x="2038524" y="3027710"/>
            <a:ext cx="2847658" cy="2503538"/>
            <a:chOff x="2079770" y="4243192"/>
            <a:chExt cx="2847658" cy="250353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59E57E1-030D-B649-B1AC-B91E70D6AA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79770" y="4243192"/>
              <a:ext cx="2847658" cy="2134206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B833844-E702-9E16-BBDB-A8BD43F6D108}"/>
                </a:ext>
              </a:extLst>
            </p:cNvPr>
            <p:cNvSpPr txBox="1"/>
            <p:nvPr/>
          </p:nvSpPr>
          <p:spPr>
            <a:xfrm>
              <a:off x="2225044" y="6377398"/>
              <a:ext cx="25314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high-dim observation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2F604907-A47C-0C4C-414A-3E7585FD1FCD}"/>
              </a:ext>
            </a:extLst>
          </p:cNvPr>
          <p:cNvSpPr txBox="1"/>
          <p:nvPr/>
        </p:nvSpPr>
        <p:spPr>
          <a:xfrm>
            <a:off x="5659244" y="3616702"/>
            <a:ext cx="609971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4000" dirty="0"/>
              <a:t>vs.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857178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3DF94-300F-2C93-4A0E-9ACBDA3E3F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C827AE-6735-C056-3AA4-0056453669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Homework 1 is out. Due by the end of next week.</a:t>
            </a:r>
            <a:r>
              <a:rPr lang="zh-CN" altLang="en-US" dirty="0"/>
              <a:t> </a:t>
            </a:r>
            <a:r>
              <a:rPr lang="en-US" altLang="zh-CN" dirty="0"/>
              <a:t>Any</a:t>
            </a:r>
            <a:r>
              <a:rPr lang="zh-CN" altLang="en-US" dirty="0"/>
              <a:t> </a:t>
            </a:r>
            <a:r>
              <a:rPr lang="en-US" altLang="zh-CN" dirty="0"/>
              <a:t>questions?</a:t>
            </a:r>
            <a:endParaRPr lang="en-US" dirty="0"/>
          </a:p>
          <a:p>
            <a:endParaRPr lang="en-US" dirty="0"/>
          </a:p>
          <a:p>
            <a:r>
              <a:rPr lang="en-US" dirty="0"/>
              <a:t>Course project details will be released </a:t>
            </a:r>
            <a:r>
              <a:rPr lang="en-US" altLang="zh-CN" dirty="0"/>
              <a:t>next</a:t>
            </a:r>
            <a:r>
              <a:rPr lang="zh-CN" altLang="en-US" dirty="0"/>
              <a:t> </a:t>
            </a:r>
            <a:r>
              <a:rPr lang="en-US" altLang="zh-CN" dirty="0"/>
              <a:t>week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 err="1"/>
              <a:t>Pytorch</a:t>
            </a:r>
            <a:r>
              <a:rPr lang="en-US" dirty="0"/>
              <a:t> tutorial + project environment installation Helpdesk in the discussion section next week.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1388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296E29-6870-0FCE-6E9E-9609EA774F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DreamerV2</a:t>
            </a:r>
            <a:r>
              <a:rPr lang="zh-CN" altLang="en-US" dirty="0"/>
              <a:t> </a:t>
            </a:r>
            <a:r>
              <a:rPr lang="en-US" altLang="zh-CN" dirty="0"/>
              <a:t>[</a:t>
            </a:r>
            <a:r>
              <a:rPr lang="en-US" dirty="0"/>
              <a:t>Hafner</a:t>
            </a:r>
            <a:r>
              <a:rPr lang="zh-CN" altLang="en-US" dirty="0"/>
              <a:t> </a:t>
            </a:r>
            <a:r>
              <a:rPr lang="en-US" altLang="zh-CN" dirty="0"/>
              <a:t>et</a:t>
            </a:r>
            <a:r>
              <a:rPr lang="zh-CN" altLang="en-US" dirty="0"/>
              <a:t> </a:t>
            </a:r>
            <a:r>
              <a:rPr lang="en-US" altLang="zh-CN" dirty="0"/>
              <a:t>al.</a:t>
            </a:r>
            <a:r>
              <a:rPr lang="zh-CN" altLang="en-US" dirty="0"/>
              <a:t> </a:t>
            </a:r>
            <a:r>
              <a:rPr lang="en-US" altLang="zh-CN" dirty="0"/>
              <a:t>2021]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40BE59-8F6A-E878-629D-3E5B94A9E6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DreamerV2</a:t>
            </a:r>
            <a:r>
              <a:rPr lang="zh-CN" altLang="en-US" dirty="0"/>
              <a:t> </a:t>
            </a:r>
            <a:r>
              <a:rPr lang="en-US" altLang="zh-CN" dirty="0"/>
              <a:t>world</a:t>
            </a:r>
            <a:r>
              <a:rPr lang="zh-CN" altLang="en-US" dirty="0"/>
              <a:t> </a:t>
            </a:r>
            <a:r>
              <a:rPr lang="en-US" altLang="zh-CN" dirty="0"/>
              <a:t>model: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C58A32B-FAB1-9B55-0F64-EA5F4C4EAA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4729" y="2554286"/>
            <a:ext cx="3600295" cy="4084035"/>
          </a:xfrm>
          <a:prstGeom prst="rect">
            <a:avLst/>
          </a:prstGeom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6A9188F9-FE3F-0BA0-052E-6AB401DDAC5A}"/>
              </a:ext>
            </a:extLst>
          </p:cNvPr>
          <p:cNvSpPr/>
          <p:nvPr/>
        </p:nvSpPr>
        <p:spPr>
          <a:xfrm>
            <a:off x="1828799" y="4218473"/>
            <a:ext cx="2966224" cy="461357"/>
          </a:xfrm>
          <a:prstGeom prst="round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07A46BE-CF9E-5353-9EEA-164389FD7974}"/>
                  </a:ext>
                </a:extLst>
              </p:cNvPr>
              <p:cNvSpPr txBox="1"/>
              <p:nvPr/>
            </p:nvSpPr>
            <p:spPr>
              <a:xfrm>
                <a:off x="5775032" y="4285748"/>
                <a:ext cx="5025799" cy="3940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>
                    <a:solidFill>
                      <a:srgbClr val="7030A0"/>
                    </a:solidFill>
                  </a:rPr>
                  <a:t>Recurrent</a:t>
                </a:r>
                <a:r>
                  <a:rPr lang="zh-CN" altLang="en-US" dirty="0">
                    <a:solidFill>
                      <a:srgbClr val="7030A0"/>
                    </a:solidFill>
                  </a:rPr>
                  <a:t> </a:t>
                </a:r>
                <a:r>
                  <a:rPr lang="en-US" altLang="zh-CN" dirty="0">
                    <a:solidFill>
                      <a:srgbClr val="7030A0"/>
                    </a:solidFill>
                  </a:rPr>
                  <a:t>Module</a:t>
                </a:r>
                <a:r>
                  <a:rPr lang="zh-CN" altLang="en-US" dirty="0">
                    <a:solidFill>
                      <a:srgbClr val="7030A0"/>
                    </a:solidFill>
                  </a:rPr>
                  <a:t> </a:t>
                </a:r>
                <a:r>
                  <a:rPr lang="en-US" altLang="zh-CN" dirty="0">
                    <a:solidFill>
                      <a:srgbClr val="7030A0"/>
                    </a:solidFill>
                  </a:rPr>
                  <a:t>(RNN):</a:t>
                </a:r>
                <a:r>
                  <a:rPr lang="zh-CN" altLang="en-US" dirty="0">
                    <a:solidFill>
                      <a:srgbClr val="7030A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sub>
                    </m:sSub>
                    <m:d>
                      <m:dPr>
                        <m:ctrlPr>
                          <a:rPr lang="en-US" altLang="zh-CN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altLang="zh-CN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altLang="zh-CN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07A46BE-CF9E-5353-9EEA-164389FD79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5032" y="4285748"/>
                <a:ext cx="5025799" cy="394082"/>
              </a:xfrm>
              <a:prstGeom prst="rect">
                <a:avLst/>
              </a:prstGeom>
              <a:blipFill>
                <a:blip r:embed="rId3"/>
                <a:stretch>
                  <a:fillRect l="-1008" t="-6250" b="-18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E8AFC62-C463-112D-0EF2-D523D80BE430}"/>
                  </a:ext>
                </a:extLst>
              </p:cNvPr>
              <p:cNvSpPr txBox="1"/>
              <p:nvPr/>
            </p:nvSpPr>
            <p:spPr>
              <a:xfrm>
                <a:off x="5775032" y="5462033"/>
                <a:ext cx="4265078" cy="3940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>
                    <a:solidFill>
                      <a:schemeClr val="accent1"/>
                    </a:solidFill>
                  </a:rPr>
                  <a:t>Representation</a:t>
                </a:r>
                <a:r>
                  <a:rPr lang="zh-CN" alt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altLang="zh-CN" dirty="0">
                    <a:solidFill>
                      <a:schemeClr val="accent1"/>
                    </a:solidFill>
                  </a:rPr>
                  <a:t>function:</a:t>
                </a:r>
                <a:r>
                  <a:rPr lang="zh-CN" alt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∼</m:t>
                    </m:r>
                    <m:sSub>
                      <m:sSubPr>
                        <m:ctrlPr>
                          <a:rPr lang="en-US" altLang="zh-CN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sub>
                    </m:sSub>
                    <m:d>
                      <m:dPr>
                        <m:ctrlPr>
                          <a:rPr lang="en-US" altLang="zh-CN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⋅|</m:t>
                        </m:r>
                        <m:r>
                          <a:rPr lang="zh-CN" alt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altLang="zh-CN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zh-CN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E8AFC62-C463-112D-0EF2-D523D80BE4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5032" y="5462033"/>
                <a:ext cx="4265078" cy="394082"/>
              </a:xfrm>
              <a:prstGeom prst="rect">
                <a:avLst/>
              </a:prstGeom>
              <a:blipFill>
                <a:blip r:embed="rId4"/>
                <a:stretch>
                  <a:fillRect l="-1187" t="-6250" b="-18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F382C650-0B43-7D69-BDD3-5D8F91C9122B}"/>
              </a:ext>
            </a:extLst>
          </p:cNvPr>
          <p:cNvSpPr/>
          <p:nvPr/>
        </p:nvSpPr>
        <p:spPr>
          <a:xfrm>
            <a:off x="3780262" y="4769996"/>
            <a:ext cx="1014761" cy="1868324"/>
          </a:xfrm>
          <a:prstGeom prst="round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0EF69244-FEB4-AA48-2FFF-F66C6C750DE1}"/>
              </a:ext>
            </a:extLst>
          </p:cNvPr>
          <p:cNvSpPr/>
          <p:nvPr/>
        </p:nvSpPr>
        <p:spPr>
          <a:xfrm>
            <a:off x="1322038" y="4736359"/>
            <a:ext cx="1478216" cy="461357"/>
          </a:xfrm>
          <a:prstGeom prst="round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FADA79D-1FF2-0328-5A54-F9B035007BE6}"/>
                  </a:ext>
                </a:extLst>
              </p:cNvPr>
              <p:cNvSpPr txBox="1"/>
              <p:nvPr/>
            </p:nvSpPr>
            <p:spPr>
              <a:xfrm>
                <a:off x="5775031" y="4769996"/>
                <a:ext cx="4379789" cy="3940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>
                    <a:solidFill>
                      <a:schemeClr val="accent6"/>
                    </a:solidFill>
                  </a:rPr>
                  <a:t>Transition</a:t>
                </a:r>
                <a:r>
                  <a:rPr lang="zh-CN" altLang="en-US" dirty="0">
                    <a:solidFill>
                      <a:schemeClr val="accent6"/>
                    </a:solidFill>
                  </a:rPr>
                  <a:t> </a:t>
                </a:r>
                <a:r>
                  <a:rPr lang="en-US" altLang="zh-CN" dirty="0">
                    <a:solidFill>
                      <a:schemeClr val="accent6"/>
                    </a:solidFill>
                  </a:rPr>
                  <a:t>function</a:t>
                </a:r>
                <a:r>
                  <a:rPr lang="zh-CN" altLang="en-US" dirty="0">
                    <a:solidFill>
                      <a:schemeClr val="accent6"/>
                    </a:solidFill>
                  </a:rPr>
                  <a:t> </a:t>
                </a:r>
                <a:r>
                  <a:rPr lang="en-US" altLang="zh-CN" dirty="0">
                    <a:solidFill>
                      <a:schemeClr val="accent6"/>
                    </a:solidFill>
                  </a:rPr>
                  <a:t>(RNN):</a:t>
                </a:r>
                <a:r>
                  <a:rPr lang="zh-CN" altLang="en-US" dirty="0">
                    <a:solidFill>
                      <a:schemeClr val="accent6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CN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acc>
                      </m:e>
                      <m:sub>
                        <m:r>
                          <a:rPr lang="en-US" altLang="zh-CN" b="0" i="1" dirty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b="0" i="1" dirty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∼</m:t>
                    </m:r>
                    <m:sSub>
                      <m:sSubPr>
                        <m:ctrlPr>
                          <a:rPr lang="en-US" altLang="zh-CN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sub>
                    </m:sSub>
                    <m:d>
                      <m:dPr>
                        <m:ctrlPr>
                          <a:rPr lang="en-US" altLang="zh-CN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⋅|</m:t>
                            </m:r>
                            <m:r>
                              <a:rPr lang="zh-CN" altLang="en-US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CN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zh-CN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endParaRPr lang="en-US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FADA79D-1FF2-0328-5A54-F9B035007B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5031" y="4769996"/>
                <a:ext cx="4379789" cy="394082"/>
              </a:xfrm>
              <a:prstGeom prst="rect">
                <a:avLst/>
              </a:prstGeom>
              <a:blipFill>
                <a:blip r:embed="rId5"/>
                <a:stretch>
                  <a:fillRect l="-1156" t="-6250" b="-18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FC47C0BF-20A3-0CF2-7510-B228108AC70A}"/>
              </a:ext>
            </a:extLst>
          </p:cNvPr>
          <p:cNvSpPr/>
          <p:nvPr/>
        </p:nvSpPr>
        <p:spPr>
          <a:xfrm>
            <a:off x="1828800" y="2639530"/>
            <a:ext cx="2966224" cy="1408363"/>
          </a:xfrm>
          <a:prstGeom prst="roundRect">
            <a:avLst/>
          </a:prstGeom>
          <a:noFill/>
          <a:ln w="28575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7804FE9-7210-7424-42E6-77EB21BB6295}"/>
                  </a:ext>
                </a:extLst>
              </p:cNvPr>
              <p:cNvSpPr txBox="1"/>
              <p:nvPr/>
            </p:nvSpPr>
            <p:spPr>
              <a:xfrm>
                <a:off x="5775032" y="3146670"/>
                <a:ext cx="3926909" cy="3940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>
                    <a:solidFill>
                      <a:schemeClr val="accent2">
                        <a:lumMod val="50000"/>
                      </a:schemeClr>
                    </a:solidFill>
                  </a:rPr>
                  <a:t>Reconstructor</a:t>
                </a:r>
                <a:r>
                  <a:rPr lang="zh-CN" altLang="en-US" dirty="0">
                    <a:solidFill>
                      <a:schemeClr val="accent2">
                        <a:lumMod val="50000"/>
                      </a:schemeClr>
                    </a:solidFill>
                  </a:rPr>
                  <a:t> </a:t>
                </a:r>
                <a:r>
                  <a:rPr lang="en-US" altLang="zh-CN" dirty="0">
                    <a:solidFill>
                      <a:schemeClr val="accent2">
                        <a:lumMod val="50000"/>
                      </a:schemeClr>
                    </a:solidFill>
                  </a:rPr>
                  <a:t>(RNN):</a:t>
                </a:r>
                <a:r>
                  <a:rPr lang="zh-CN" altLang="en-US" dirty="0">
                    <a:solidFill>
                      <a:schemeClr val="accent2">
                        <a:lumMod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CN" b="0" i="1" smtClean="0">
                                <a:solidFill>
                                  <a:schemeClr val="accent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b="0" i="1" smtClean="0">
                                <a:solidFill>
                                  <a:schemeClr val="accent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altLang="zh-CN" b="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b="0" i="1" smtClean="0">
                        <a:solidFill>
                          <a:schemeClr val="accent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∼</m:t>
                    </m:r>
                    <m:sSub>
                      <m:sSubPr>
                        <m:ctrlPr>
                          <a:rPr lang="en-US" altLang="zh-CN" b="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sub>
                    </m:sSub>
                    <m:d>
                      <m:dPr>
                        <m:ctrlPr>
                          <a:rPr lang="en-US" altLang="zh-CN" b="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⋅|</m:t>
                        </m:r>
                        <m:r>
                          <a:rPr lang="zh-CN" altLang="en-US" b="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altLang="zh-CN" b="0" i="1" smtClean="0">
                                <a:solidFill>
                                  <a:schemeClr val="accent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chemeClr val="accent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accent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zh-CN" b="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b="0" i="1" smtClean="0">
                                <a:solidFill>
                                  <a:schemeClr val="accent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chemeClr val="accent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accent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endParaRPr lang="en-US" dirty="0">
                  <a:solidFill>
                    <a:schemeClr val="accent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7804FE9-7210-7424-42E6-77EB21BB62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5032" y="3146670"/>
                <a:ext cx="3926909" cy="394082"/>
              </a:xfrm>
              <a:prstGeom prst="rect">
                <a:avLst/>
              </a:prstGeom>
              <a:blipFill>
                <a:blip r:embed="rId6"/>
                <a:stretch>
                  <a:fillRect l="-1286" t="-6250" b="-18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9075E40-A99B-9930-0E13-D5DEFB52FCF2}"/>
                  </a:ext>
                </a:extLst>
              </p:cNvPr>
              <p:cNvSpPr txBox="1"/>
              <p:nvPr/>
            </p:nvSpPr>
            <p:spPr>
              <a:xfrm>
                <a:off x="5207431" y="1743900"/>
                <a:ext cx="6780440" cy="11481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b="0" dirty="0"/>
                  <a:t>Loss</a:t>
                </a:r>
                <a:r>
                  <a:rPr lang="zh-CN" altLang="en-US" b="0" dirty="0"/>
                  <a:t> </a:t>
                </a:r>
                <a:r>
                  <a:rPr lang="en-US" altLang="zh-CN" b="0" dirty="0"/>
                  <a:t>Function: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ℒ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chemeClr val="accent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solidFill>
                                        <a:schemeClr val="accent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𝑜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solidFill>
                                        <a:schemeClr val="accent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i="1">
                                      <a:solidFill>
                                        <a:schemeClr val="accent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i="1">
                                          <a:solidFill>
                                            <a:schemeClr val="accent2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solidFill>
                                            <a:schemeClr val="accent2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solidFill>
                                            <a:schemeClr val="accent2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altLang="zh-CN" i="1">
                                      <a:solidFill>
                                        <a:schemeClr val="accent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zh-CN" altLang="en-US" i="1">
                                      <a:solidFill>
                                        <a:schemeClr val="accent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sSub>
                                    <m:sSubPr>
                                      <m:ctrlPr>
                                        <a:rPr lang="en-US" altLang="zh-CN" i="1">
                                          <a:solidFill>
                                            <a:schemeClr val="accent2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solidFill>
                                            <a:schemeClr val="accent2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solidFill>
                                            <a:schemeClr val="accent2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altLang="zh-CN" i="1">
                                      <a:solidFill>
                                        <a:schemeClr val="accent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altLang="zh-CN" i="1">
                                          <a:solidFill>
                                            <a:schemeClr val="accent2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solidFill>
                                            <a:schemeClr val="accent2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solidFill>
                                            <a:schemeClr val="accent2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𝐾𝐿</m:t>
                          </m:r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⋅|</m:t>
                                  </m:r>
                                  <m:r>
                                    <a:rPr lang="zh-CN" alt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sSub>
                                    <m:sSubPr>
                                      <m:ctrlPr>
                                        <a:rPr lang="en-US" altLang="zh-CN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altLang="zh-CN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altLang="zh-CN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zh-CN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zh-CN" alt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i="1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⋅|</m:t>
                                      </m:r>
                                      <m:r>
                                        <a:rPr lang="zh-CN" altLang="en-US" i="1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altLang="zh-CN" i="1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altLang="zh-CN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altLang="zh-CN" i="1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9075E40-A99B-9930-0E13-D5DEFB52FC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7431" y="1743900"/>
                <a:ext cx="6780440" cy="1148199"/>
              </a:xfrm>
              <a:prstGeom prst="rect">
                <a:avLst/>
              </a:prstGeom>
              <a:blipFill>
                <a:blip r:embed="rId7"/>
                <a:stretch>
                  <a:fillRect t="-49451" b="-1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02356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  <p:bldP spid="14" grpId="0"/>
      <p:bldP spid="15" grpId="0" animBg="1"/>
      <p:bldP spid="16" grpId="0" animBg="1"/>
      <p:bldP spid="17" grpId="0"/>
      <p:bldP spid="19" grpId="0" animBg="1"/>
      <p:bldP spid="20" grpId="0"/>
      <p:bldP spid="2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4AC91B-8D05-9619-EBE4-9116AB2FC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DreamerV2</a:t>
            </a:r>
            <a:r>
              <a:rPr lang="zh-CN" altLang="en-US" dirty="0"/>
              <a:t> </a:t>
            </a:r>
            <a:r>
              <a:rPr lang="en-US" altLang="zh-CN" dirty="0"/>
              <a:t>[</a:t>
            </a:r>
            <a:r>
              <a:rPr lang="en-US" dirty="0"/>
              <a:t>Hafner</a:t>
            </a:r>
            <a:r>
              <a:rPr lang="zh-CN" altLang="en-US" dirty="0"/>
              <a:t> </a:t>
            </a:r>
            <a:r>
              <a:rPr lang="en-US" altLang="zh-CN" dirty="0"/>
              <a:t>et</a:t>
            </a:r>
            <a:r>
              <a:rPr lang="zh-CN" altLang="en-US" dirty="0"/>
              <a:t> </a:t>
            </a:r>
            <a:r>
              <a:rPr lang="en-US" altLang="zh-CN" dirty="0"/>
              <a:t>al.</a:t>
            </a:r>
            <a:r>
              <a:rPr lang="zh-CN" altLang="en-US" dirty="0"/>
              <a:t> </a:t>
            </a:r>
            <a:r>
              <a:rPr lang="en-US" altLang="zh-CN" dirty="0"/>
              <a:t>2021]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CA6B7E0-46CE-4CDB-E8B3-9FE5A3DA9A5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Planning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purely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inside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the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world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model:</a:t>
                </a:r>
                <a:r>
                  <a:rPr lang="zh-CN" altLang="en-US" dirty="0"/>
                  <a:t>    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𝜋</m:t>
                    </m:r>
                    <m:d>
                      <m:dPr>
                        <m:endChr m:val="|"/>
                        <m:ctrlPr>
                          <a:rPr lang="en-US" altLang="zh-CN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altLang="zh-CN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b="0" i="1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altLang="zh-CN" dirty="0"/>
                  <a:t>In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the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paper,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they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use</a:t>
                </a:r>
                <a:r>
                  <a:rPr lang="zh-CN" altLang="en-US" dirty="0"/>
                  <a:t> </a:t>
                </a:r>
                <a:r>
                  <a:rPr lang="en-US" altLang="zh-CN" dirty="0">
                    <a:solidFill>
                      <a:schemeClr val="accent2">
                        <a:lumMod val="75000"/>
                      </a:schemeClr>
                    </a:solidFill>
                  </a:rPr>
                  <a:t>Actor-Critic</a:t>
                </a:r>
                <a:r>
                  <a:rPr lang="zh-CN" altLang="en-US" dirty="0">
                    <a:solidFill>
                      <a:schemeClr val="accent2">
                        <a:lumMod val="75000"/>
                      </a:schemeClr>
                    </a:solidFill>
                  </a:rPr>
                  <a:t> </a:t>
                </a:r>
                <a:r>
                  <a:rPr lang="en-US" altLang="zh-CN" dirty="0"/>
                  <a:t>and</a:t>
                </a:r>
                <a:r>
                  <a:rPr lang="zh-CN" altLang="en-US" dirty="0"/>
                  <a:t> </a:t>
                </a:r>
                <a:r>
                  <a:rPr lang="en-US" altLang="zh-CN" dirty="0">
                    <a:solidFill>
                      <a:schemeClr val="accent2">
                        <a:lumMod val="75000"/>
                      </a:schemeClr>
                    </a:solidFill>
                  </a:rPr>
                  <a:t>PG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methods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but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potentially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you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try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many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things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here.</a:t>
                </a:r>
              </a:p>
              <a:p>
                <a:endParaRPr lang="en-US" altLang="zh-CN" dirty="0"/>
              </a:p>
              <a:p>
                <a:r>
                  <a:rPr lang="en-US" altLang="zh-CN" dirty="0"/>
                  <a:t>DreamerV3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[2023]:</a:t>
                </a:r>
                <a:r>
                  <a:rPr lang="zh-CN" altLang="en-US" dirty="0"/>
                  <a:t> </a:t>
                </a:r>
                <a:r>
                  <a:rPr lang="en-US" altLang="zh-CN" dirty="0">
                    <a:hlinkClick r:id="rId2"/>
                  </a:rPr>
                  <a:t>https://arxiv.org/pdf/2301.04104.pdf</a:t>
                </a:r>
                <a:endParaRPr lang="en-US" altLang="zh-CN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CA6B7E0-46CE-4CDB-E8B3-9FE5A3DA9A5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08159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4AC91B-8D05-9619-EBE4-9116AB2FC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DreamerV2</a:t>
            </a:r>
            <a:r>
              <a:rPr lang="zh-CN" altLang="en-US" dirty="0"/>
              <a:t> </a:t>
            </a:r>
            <a:r>
              <a:rPr lang="en-US" altLang="zh-CN" dirty="0"/>
              <a:t>[</a:t>
            </a:r>
            <a:r>
              <a:rPr lang="en-US" dirty="0"/>
              <a:t>Hafner</a:t>
            </a:r>
            <a:r>
              <a:rPr lang="zh-CN" altLang="en-US" dirty="0"/>
              <a:t> </a:t>
            </a:r>
            <a:r>
              <a:rPr lang="en-US" altLang="zh-CN" dirty="0"/>
              <a:t>et</a:t>
            </a:r>
            <a:r>
              <a:rPr lang="zh-CN" altLang="en-US" dirty="0"/>
              <a:t> </a:t>
            </a:r>
            <a:r>
              <a:rPr lang="en-US" altLang="zh-CN" dirty="0"/>
              <a:t>al.</a:t>
            </a:r>
            <a:r>
              <a:rPr lang="zh-CN" altLang="en-US" dirty="0"/>
              <a:t> </a:t>
            </a:r>
            <a:r>
              <a:rPr lang="en-US" altLang="zh-CN" dirty="0"/>
              <a:t>2021]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A6B7E0-46CE-4CDB-E8B3-9FE5A3DA9A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Summary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DreamerV2:</a:t>
            </a:r>
            <a:endParaRPr lang="en-US" dirty="0"/>
          </a:p>
          <a:p>
            <a:endParaRPr lang="en-US" altLang="zh-CN" dirty="0"/>
          </a:p>
          <a:p>
            <a:pPr lvl="1"/>
            <a:r>
              <a:rPr lang="en-US" altLang="zh-CN" dirty="0"/>
              <a:t>Learn</a:t>
            </a:r>
            <a:r>
              <a:rPr lang="zh-CN" altLang="en-US" dirty="0"/>
              <a:t> </a:t>
            </a:r>
            <a:r>
              <a:rPr lang="en-US" altLang="zh-CN" dirty="0"/>
              <a:t>Latent</a:t>
            </a:r>
            <a:r>
              <a:rPr lang="zh-CN" altLang="en-US" dirty="0"/>
              <a:t> </a:t>
            </a:r>
            <a:r>
              <a:rPr lang="en-US" altLang="zh-CN" dirty="0"/>
              <a:t>world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discrete</a:t>
            </a:r>
            <a:r>
              <a:rPr lang="zh-CN" altLang="en-US" dirty="0"/>
              <a:t> </a:t>
            </a:r>
            <a:r>
              <a:rPr lang="en-US" altLang="zh-CN" dirty="0"/>
              <a:t>latent</a:t>
            </a:r>
            <a:r>
              <a:rPr lang="zh-CN" altLang="en-US" dirty="0"/>
              <a:t> </a:t>
            </a:r>
            <a:r>
              <a:rPr lang="en-US" altLang="zh-CN" dirty="0"/>
              <a:t>states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image</a:t>
            </a:r>
            <a:r>
              <a:rPr lang="zh-CN" altLang="en-US" dirty="0"/>
              <a:t> </a:t>
            </a:r>
            <a:r>
              <a:rPr lang="en-US" altLang="zh-CN" dirty="0"/>
              <a:t>recovery.</a:t>
            </a:r>
            <a:r>
              <a:rPr lang="zh-CN" altLang="en-US" dirty="0"/>
              <a:t> 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r>
              <a:rPr lang="en-US" altLang="zh-CN" dirty="0"/>
              <a:t>Plan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latent</a:t>
            </a:r>
            <a:r>
              <a:rPr lang="zh-CN" altLang="en-US" dirty="0"/>
              <a:t> </a:t>
            </a:r>
            <a:r>
              <a:rPr lang="en-US" altLang="zh-CN" dirty="0"/>
              <a:t>world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some</a:t>
            </a:r>
            <a:r>
              <a:rPr lang="zh-CN" altLang="en-US" dirty="0"/>
              <a:t> </a:t>
            </a:r>
            <a:r>
              <a:rPr lang="en-US" altLang="zh-CN" dirty="0"/>
              <a:t>RL</a:t>
            </a:r>
            <a:r>
              <a:rPr lang="zh-CN" altLang="en-US" dirty="0"/>
              <a:t> </a:t>
            </a:r>
            <a:r>
              <a:rPr lang="en-US" altLang="zh-CN" dirty="0"/>
              <a:t>algorithms.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8439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5AF244A6-76F1-B8BC-1DD9-07DB851522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4199" y="2222500"/>
            <a:ext cx="7543229" cy="306242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CDFDC8-44FF-987D-3033-463D3C23A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MuZero</a:t>
            </a:r>
            <a:r>
              <a:rPr lang="zh-CN" altLang="en-US" dirty="0"/>
              <a:t> </a:t>
            </a:r>
            <a:r>
              <a:rPr lang="en-US" altLang="zh-CN" dirty="0"/>
              <a:t>[</a:t>
            </a:r>
            <a:r>
              <a:rPr lang="en-US" dirty="0" err="1"/>
              <a:t>Schrittwieser</a:t>
            </a:r>
            <a:r>
              <a:rPr lang="zh-CN" altLang="en-US" dirty="0"/>
              <a:t> </a:t>
            </a:r>
            <a:r>
              <a:rPr lang="en-US" altLang="zh-CN" dirty="0"/>
              <a:t>et</a:t>
            </a:r>
            <a:r>
              <a:rPr lang="zh-CN" altLang="en-US" dirty="0"/>
              <a:t> </a:t>
            </a:r>
            <a:r>
              <a:rPr lang="en-US" altLang="zh-CN" dirty="0"/>
              <a:t>al.</a:t>
            </a:r>
            <a:r>
              <a:rPr lang="zh-CN" altLang="en-US" dirty="0"/>
              <a:t> </a:t>
            </a:r>
            <a:r>
              <a:rPr lang="en-US" altLang="zh-CN" dirty="0"/>
              <a:t>2020]</a:t>
            </a:r>
            <a:endParaRPr lang="en-US" dirty="0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B7A91FCF-2FD2-9D40-8E20-90659256C4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8180" y="681037"/>
            <a:ext cx="2705620" cy="628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D901DFC-E72D-7922-3CEB-83164090E6E3}"/>
                  </a:ext>
                </a:extLst>
              </p:cNvPr>
              <p:cNvSpPr txBox="1"/>
              <p:nvPr/>
            </p:nvSpPr>
            <p:spPr>
              <a:xfrm>
                <a:off x="1378237" y="5631193"/>
                <a:ext cx="661888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altLang="zh-CN" sz="2800" dirty="0"/>
                  <a:t>Model</a:t>
                </a:r>
                <a:r>
                  <a:rPr lang="zh-CN" altLang="en-US" sz="2800" dirty="0"/>
                  <a:t> </a:t>
                </a:r>
                <a:r>
                  <a:rPr lang="en-US" altLang="zh-CN" sz="2800" dirty="0"/>
                  <a:t>learning:</a:t>
                </a:r>
                <a:r>
                  <a:rPr lang="zh-CN" altLang="en-US" sz="2800" dirty="0"/>
                  <a:t> </a:t>
                </a:r>
                <a:r>
                  <a:rPr lang="en-US" altLang="zh-CN" sz="2800" dirty="0"/>
                  <a:t>predicting</a:t>
                </a:r>
                <a:r>
                  <a:rPr lang="zh-CN" altLang="en-US" sz="28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zh-CN" altLang="en-US" sz="2800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p>
                    </m:sSup>
                    <m:d>
                      <m:d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D901DFC-E72D-7922-3CEB-83164090E6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8237" y="5631193"/>
                <a:ext cx="6618888" cy="523220"/>
              </a:xfrm>
              <a:prstGeom prst="rect">
                <a:avLst/>
              </a:prstGeom>
              <a:blipFill>
                <a:blip r:embed="rId4"/>
                <a:stretch>
                  <a:fillRect l="-1724" t="-11905" b="-309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04BC6651-3A35-4119-B972-46A1C154F396}"/>
              </a:ext>
            </a:extLst>
          </p:cNvPr>
          <p:cNvSpPr txBox="1"/>
          <p:nvPr/>
        </p:nvSpPr>
        <p:spPr>
          <a:xfrm>
            <a:off x="711138" y="2967335"/>
            <a:ext cx="275402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h</a:t>
            </a:r>
            <a:r>
              <a:rPr lang="zh-CN" altLang="en-US" dirty="0"/>
              <a:t> </a:t>
            </a:r>
            <a:r>
              <a:rPr lang="en-US" altLang="zh-CN" dirty="0"/>
              <a:t>=</a:t>
            </a:r>
            <a:r>
              <a:rPr lang="zh-CN" altLang="en-US" dirty="0"/>
              <a:t> </a:t>
            </a:r>
            <a:r>
              <a:rPr lang="en-US" altLang="zh-CN" dirty="0"/>
              <a:t>representation</a:t>
            </a:r>
            <a:r>
              <a:rPr lang="zh-CN" altLang="en-US" dirty="0"/>
              <a:t> </a:t>
            </a:r>
            <a:r>
              <a:rPr lang="en-US" altLang="zh-CN" dirty="0"/>
              <a:t>function</a:t>
            </a:r>
          </a:p>
          <a:p>
            <a:r>
              <a:rPr lang="en-US" altLang="zh-CN" dirty="0"/>
              <a:t>f</a:t>
            </a:r>
            <a:r>
              <a:rPr lang="zh-CN" altLang="en-US" dirty="0"/>
              <a:t> </a:t>
            </a:r>
            <a:r>
              <a:rPr lang="en-US" altLang="zh-CN" dirty="0"/>
              <a:t>=</a:t>
            </a:r>
            <a:r>
              <a:rPr lang="zh-CN" altLang="en-US" dirty="0"/>
              <a:t> </a:t>
            </a:r>
            <a:r>
              <a:rPr lang="en-US" altLang="zh-CN" dirty="0"/>
              <a:t>prediction</a:t>
            </a:r>
            <a:r>
              <a:rPr lang="zh-CN" altLang="en-US" dirty="0"/>
              <a:t> </a:t>
            </a:r>
            <a:r>
              <a:rPr lang="en-US" altLang="zh-CN" dirty="0"/>
              <a:t>function</a:t>
            </a:r>
          </a:p>
          <a:p>
            <a:r>
              <a:rPr lang="en-US" altLang="zh-CN" dirty="0"/>
              <a:t>g</a:t>
            </a:r>
            <a:r>
              <a:rPr lang="zh-CN" altLang="en-US" dirty="0"/>
              <a:t> </a:t>
            </a:r>
            <a:r>
              <a:rPr lang="en-US" altLang="zh-CN" dirty="0"/>
              <a:t>=</a:t>
            </a:r>
            <a:r>
              <a:rPr lang="zh-CN" altLang="en-US" dirty="0"/>
              <a:t> </a:t>
            </a:r>
            <a:r>
              <a:rPr lang="en-US" altLang="zh-CN" dirty="0"/>
              <a:t>transition</a:t>
            </a:r>
            <a:r>
              <a:rPr lang="zh-CN" altLang="en-US" dirty="0"/>
              <a:t> </a:t>
            </a:r>
            <a:r>
              <a:rPr lang="en-US" altLang="zh-CN" dirty="0"/>
              <a:t>function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96850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161BBA-FBFA-65EE-E4A7-DB8187DD1F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>
                <a:solidFill>
                  <a:schemeClr val="accent2">
                    <a:lumMod val="50000"/>
                  </a:schemeClr>
                </a:solidFill>
              </a:rPr>
              <a:t>Recover</a:t>
            </a:r>
            <a:r>
              <a:rPr lang="zh-CN" altLang="en-US" sz="36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altLang="zh-CN" sz="3600" dirty="0">
                <a:solidFill>
                  <a:schemeClr val="accent2">
                    <a:lumMod val="50000"/>
                  </a:schemeClr>
                </a:solidFill>
              </a:rPr>
              <a:t>the</a:t>
            </a:r>
            <a:r>
              <a:rPr lang="zh-CN" altLang="en-US" sz="36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altLang="zh-CN" sz="3600" dirty="0">
                <a:solidFill>
                  <a:schemeClr val="accent2">
                    <a:lumMod val="50000"/>
                  </a:schemeClr>
                </a:solidFill>
              </a:rPr>
              <a:t>pixel</a:t>
            </a:r>
            <a:r>
              <a:rPr lang="zh-CN" altLang="en-US" sz="36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altLang="zh-CN" sz="3600" dirty="0">
                <a:solidFill>
                  <a:schemeClr val="accent2">
                    <a:lumMod val="50000"/>
                  </a:schemeClr>
                </a:solidFill>
              </a:rPr>
              <a:t>observation</a:t>
            </a:r>
            <a:r>
              <a:rPr lang="zh-CN" altLang="en-US" sz="36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altLang="zh-CN" sz="3600" dirty="0">
                <a:solidFill>
                  <a:schemeClr val="accent2">
                    <a:lumMod val="50000"/>
                  </a:schemeClr>
                </a:solidFill>
              </a:rPr>
              <a:t>or</a:t>
            </a:r>
            <a:r>
              <a:rPr lang="zh-CN" altLang="en-US" sz="36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altLang="zh-CN" sz="3600" dirty="0">
                <a:solidFill>
                  <a:schemeClr val="accent2">
                    <a:lumMod val="50000"/>
                  </a:schemeClr>
                </a:solidFill>
              </a:rPr>
              <a:t>not?</a:t>
            </a:r>
            <a:endParaRPr lang="en-US" sz="36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10B6AD-D758-7E4C-1D1F-A4449D804B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067844-009C-471B-A142-7B1DE4B63DF7}" type="datetime1">
              <a:rPr lang="en-US" smtClean="0"/>
              <a:t>1/25/24</a:t>
            </a:fld>
            <a:endParaRPr lang="en-US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B6E52F7A-7E41-DFDB-B65D-EB483CED7A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07684B-BA35-4485-8248-A24806650B32}" type="slidenum">
              <a:rPr lang="en-US" smtClean="0"/>
              <a:t>24</a:t>
            </a:fld>
            <a:endParaRPr lang="en-US"/>
          </a:p>
        </p:txBody>
      </p:sp>
      <p:pic>
        <p:nvPicPr>
          <p:cNvPr id="4" name="Picture 2" descr="256 Secret Levels in 'Super Mario Bros.'">
            <a:extLst>
              <a:ext uri="{FF2B5EF4-FFF2-40B4-BE49-F238E27FC236}">
                <a16:creationId xmlns:a16="http://schemas.microsoft.com/office/drawing/2014/main" id="{4AA7ADD0-298F-E462-07C4-5C9DADBEAD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563" y="1891824"/>
            <a:ext cx="5715000" cy="4263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72966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161BBA-FBFA-65EE-E4A7-DB8187DD1F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>
                <a:solidFill>
                  <a:schemeClr val="accent2">
                    <a:lumMod val="50000"/>
                  </a:schemeClr>
                </a:solidFill>
              </a:rPr>
              <a:t>Recover</a:t>
            </a:r>
            <a:r>
              <a:rPr lang="zh-CN" altLang="en-US" sz="36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altLang="zh-CN" sz="3600" dirty="0">
                <a:solidFill>
                  <a:schemeClr val="accent2">
                    <a:lumMod val="50000"/>
                  </a:schemeClr>
                </a:solidFill>
              </a:rPr>
              <a:t>the</a:t>
            </a:r>
            <a:r>
              <a:rPr lang="zh-CN" altLang="en-US" sz="36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altLang="zh-CN" sz="3600" dirty="0">
                <a:solidFill>
                  <a:schemeClr val="accent2">
                    <a:lumMod val="50000"/>
                  </a:schemeClr>
                </a:solidFill>
              </a:rPr>
              <a:t>pixel</a:t>
            </a:r>
            <a:r>
              <a:rPr lang="zh-CN" altLang="en-US" sz="36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altLang="zh-CN" sz="3600" dirty="0">
                <a:solidFill>
                  <a:schemeClr val="accent2">
                    <a:lumMod val="50000"/>
                  </a:schemeClr>
                </a:solidFill>
              </a:rPr>
              <a:t>observation</a:t>
            </a:r>
            <a:r>
              <a:rPr lang="zh-CN" altLang="en-US" sz="36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altLang="zh-CN" sz="3600" dirty="0">
                <a:solidFill>
                  <a:schemeClr val="accent2">
                    <a:lumMod val="50000"/>
                  </a:schemeClr>
                </a:solidFill>
              </a:rPr>
              <a:t>or</a:t>
            </a:r>
            <a:r>
              <a:rPr lang="zh-CN" altLang="en-US" sz="36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altLang="zh-CN" sz="3600" dirty="0">
                <a:solidFill>
                  <a:schemeClr val="accent2">
                    <a:lumMod val="50000"/>
                  </a:schemeClr>
                </a:solidFill>
              </a:rPr>
              <a:t>not?</a:t>
            </a:r>
            <a:endParaRPr lang="en-US" sz="36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10B6AD-D758-7E4C-1D1F-A4449D804B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3D6CE-BBDB-4D6F-954A-321A7B025A48}" type="datetime1">
              <a:rPr lang="en-US" smtClean="0"/>
              <a:t>1/25/24</a:t>
            </a:fld>
            <a:endParaRPr lang="en-US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B6E52F7A-7E41-DFDB-B65D-EB483CED7A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07684B-BA35-4485-8248-A24806650B32}" type="slidenum">
              <a:rPr lang="en-US" smtClean="0"/>
              <a:t>25</a:t>
            </a:fld>
            <a:endParaRPr lang="en-US"/>
          </a:p>
        </p:txBody>
      </p:sp>
      <p:pic>
        <p:nvPicPr>
          <p:cNvPr id="4" name="Picture 2" descr="256 Secret Levels in 'Super Mario Bros.'">
            <a:extLst>
              <a:ext uri="{FF2B5EF4-FFF2-40B4-BE49-F238E27FC236}">
                <a16:creationId xmlns:a16="http://schemas.microsoft.com/office/drawing/2014/main" id="{4AA7ADD0-298F-E462-07C4-5C9DADBEAD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563" y="1891824"/>
            <a:ext cx="5715000" cy="4263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DC0C7D22-4FAB-B9F9-23EB-5E98A4BBD1C7}"/>
              </a:ext>
            </a:extLst>
          </p:cNvPr>
          <p:cNvGrpSpPr/>
          <p:nvPr/>
        </p:nvGrpSpPr>
        <p:grpSpPr>
          <a:xfrm>
            <a:off x="766008" y="1792436"/>
            <a:ext cx="6352674" cy="4365910"/>
            <a:chOff x="3019926" y="1588168"/>
            <a:chExt cx="6352674" cy="436591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467E4EE-4275-1B5A-786B-0A68FBE55A63}"/>
                </a:ext>
              </a:extLst>
            </p:cNvPr>
            <p:cNvSpPr/>
            <p:nvPr/>
          </p:nvSpPr>
          <p:spPr>
            <a:xfrm>
              <a:off x="3019926" y="1588168"/>
              <a:ext cx="6352674" cy="4365910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70130B87-6499-EC83-CCCB-445A487F06E5}"/>
                </a:ext>
              </a:extLst>
            </p:cNvPr>
            <p:cNvCxnSpPr>
              <a:cxnSpLocks/>
            </p:cNvCxnSpPr>
            <p:nvPr/>
          </p:nvCxnSpPr>
          <p:spPr>
            <a:xfrm>
              <a:off x="3238500" y="5414339"/>
              <a:ext cx="1020679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276C1D92-5B6B-1E95-B25E-CE7807DEB3F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31111" y="4754566"/>
              <a:ext cx="0" cy="676756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61A1C4A2-0567-7FAC-E3AF-FECAB73E0CE7}"/>
                </a:ext>
              </a:extLst>
            </p:cNvPr>
            <p:cNvCxnSpPr>
              <a:cxnSpLocks/>
            </p:cNvCxnSpPr>
            <p:nvPr/>
          </p:nvCxnSpPr>
          <p:spPr>
            <a:xfrm>
              <a:off x="4231111" y="4756658"/>
              <a:ext cx="750042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DB6CDB07-03E1-B6B4-E3AB-CE558D8FB168}"/>
                </a:ext>
              </a:extLst>
            </p:cNvPr>
            <p:cNvCxnSpPr>
              <a:cxnSpLocks/>
            </p:cNvCxnSpPr>
            <p:nvPr/>
          </p:nvCxnSpPr>
          <p:spPr>
            <a:xfrm>
              <a:off x="4973138" y="5414339"/>
              <a:ext cx="3954523" cy="16983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FDA1A65-3210-DE73-AF42-377D27814745}"/>
                </a:ext>
              </a:extLst>
            </p:cNvPr>
            <p:cNvSpPr/>
            <p:nvPr/>
          </p:nvSpPr>
          <p:spPr>
            <a:xfrm>
              <a:off x="7791849" y="5094246"/>
              <a:ext cx="484601" cy="404532"/>
            </a:xfrm>
            <a:prstGeom prst="rect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4BFC8A4-200C-6698-0950-14FAEEDA9443}"/>
                </a:ext>
              </a:extLst>
            </p:cNvPr>
            <p:cNvSpPr/>
            <p:nvPr/>
          </p:nvSpPr>
          <p:spPr>
            <a:xfrm>
              <a:off x="8372674" y="5094246"/>
              <a:ext cx="484601" cy="404532"/>
            </a:xfrm>
            <a:prstGeom prst="rect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62266E0-F365-4AF7-C821-B1D21732DE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73138" y="4754566"/>
              <a:ext cx="0" cy="676756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2C7CC93-6C0B-C399-BA1C-7863DC4174D3}"/>
                </a:ext>
              </a:extLst>
            </p:cNvPr>
            <p:cNvSpPr/>
            <p:nvPr/>
          </p:nvSpPr>
          <p:spPr>
            <a:xfrm>
              <a:off x="6093943" y="4201843"/>
              <a:ext cx="1497983" cy="35139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A3116835-B98A-1DB0-4877-CDFA5A9241DF}"/>
              </a:ext>
            </a:extLst>
          </p:cNvPr>
          <p:cNvSpPr/>
          <p:nvPr/>
        </p:nvSpPr>
        <p:spPr>
          <a:xfrm>
            <a:off x="2225578" y="4406111"/>
            <a:ext cx="349179" cy="641034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5982CC2-5F26-850B-1E46-FDC88BAC7075}"/>
              </a:ext>
            </a:extLst>
          </p:cNvPr>
          <p:cNvSpPr txBox="1"/>
          <p:nvPr/>
        </p:nvSpPr>
        <p:spPr>
          <a:xfrm>
            <a:off x="7206916" y="1907830"/>
            <a:ext cx="3380873" cy="1287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A minimal representation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60558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161BBA-FBFA-65EE-E4A7-DB8187DD1F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>
                <a:solidFill>
                  <a:schemeClr val="accent2">
                    <a:lumMod val="50000"/>
                  </a:schemeClr>
                </a:solidFill>
              </a:rPr>
              <a:t>Recover</a:t>
            </a:r>
            <a:r>
              <a:rPr lang="zh-CN" altLang="en-US" sz="36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altLang="zh-CN" sz="3600" dirty="0">
                <a:solidFill>
                  <a:schemeClr val="accent2">
                    <a:lumMod val="50000"/>
                  </a:schemeClr>
                </a:solidFill>
              </a:rPr>
              <a:t>the</a:t>
            </a:r>
            <a:r>
              <a:rPr lang="zh-CN" altLang="en-US" sz="36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altLang="zh-CN" sz="3600" dirty="0">
                <a:solidFill>
                  <a:schemeClr val="accent2">
                    <a:lumMod val="50000"/>
                  </a:schemeClr>
                </a:solidFill>
              </a:rPr>
              <a:t>pixel</a:t>
            </a:r>
            <a:r>
              <a:rPr lang="zh-CN" altLang="en-US" sz="36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altLang="zh-CN" sz="3600" dirty="0">
                <a:solidFill>
                  <a:schemeClr val="accent2">
                    <a:lumMod val="50000"/>
                  </a:schemeClr>
                </a:solidFill>
              </a:rPr>
              <a:t>observation</a:t>
            </a:r>
            <a:r>
              <a:rPr lang="zh-CN" altLang="en-US" sz="36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altLang="zh-CN" sz="3600" dirty="0">
                <a:solidFill>
                  <a:schemeClr val="accent2">
                    <a:lumMod val="50000"/>
                  </a:schemeClr>
                </a:solidFill>
              </a:rPr>
              <a:t>or</a:t>
            </a:r>
            <a:r>
              <a:rPr lang="zh-CN" altLang="en-US" sz="36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altLang="zh-CN" sz="3600" dirty="0">
                <a:solidFill>
                  <a:schemeClr val="accent2">
                    <a:lumMod val="50000"/>
                  </a:schemeClr>
                </a:solidFill>
              </a:rPr>
              <a:t>not?</a:t>
            </a:r>
            <a:endParaRPr lang="en-US" sz="36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10B6AD-D758-7E4C-1D1F-A4449D804B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396F6-5FDF-4C5E-B2D0-53D88B0718B2}" type="datetime1">
              <a:rPr lang="en-US" smtClean="0"/>
              <a:t>1/25/24</a:t>
            </a:fld>
            <a:endParaRPr lang="en-US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B6E52F7A-7E41-DFDB-B65D-EB483CED7A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07684B-BA35-4485-8248-A24806650B32}" type="slidenum">
              <a:rPr lang="en-US" smtClean="0"/>
              <a:t>26</a:t>
            </a:fld>
            <a:endParaRPr lang="en-US"/>
          </a:p>
        </p:txBody>
      </p:sp>
      <p:pic>
        <p:nvPicPr>
          <p:cNvPr id="4" name="Picture 2" descr="256 Secret Levels in 'Super Mario Bros.'">
            <a:extLst>
              <a:ext uri="{FF2B5EF4-FFF2-40B4-BE49-F238E27FC236}">
                <a16:creationId xmlns:a16="http://schemas.microsoft.com/office/drawing/2014/main" id="{4AA7ADD0-298F-E462-07C4-5C9DADBEAD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563" y="1891824"/>
            <a:ext cx="5715000" cy="4263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DC0C7D22-4FAB-B9F9-23EB-5E98A4BBD1C7}"/>
              </a:ext>
            </a:extLst>
          </p:cNvPr>
          <p:cNvGrpSpPr/>
          <p:nvPr/>
        </p:nvGrpSpPr>
        <p:grpSpPr>
          <a:xfrm>
            <a:off x="766008" y="1792436"/>
            <a:ext cx="6352674" cy="4365910"/>
            <a:chOff x="3019926" y="1588168"/>
            <a:chExt cx="6352674" cy="436591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467E4EE-4275-1B5A-786B-0A68FBE55A63}"/>
                </a:ext>
              </a:extLst>
            </p:cNvPr>
            <p:cNvSpPr/>
            <p:nvPr/>
          </p:nvSpPr>
          <p:spPr>
            <a:xfrm>
              <a:off x="3019926" y="1588168"/>
              <a:ext cx="6352674" cy="4365910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70130B87-6499-EC83-CCCB-445A487F06E5}"/>
                </a:ext>
              </a:extLst>
            </p:cNvPr>
            <p:cNvCxnSpPr>
              <a:cxnSpLocks/>
            </p:cNvCxnSpPr>
            <p:nvPr/>
          </p:nvCxnSpPr>
          <p:spPr>
            <a:xfrm>
              <a:off x="3238500" y="5414339"/>
              <a:ext cx="1020679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276C1D92-5B6B-1E95-B25E-CE7807DEB3F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31111" y="4754566"/>
              <a:ext cx="0" cy="676756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61A1C4A2-0567-7FAC-E3AF-FECAB73E0CE7}"/>
                </a:ext>
              </a:extLst>
            </p:cNvPr>
            <p:cNvCxnSpPr>
              <a:cxnSpLocks/>
            </p:cNvCxnSpPr>
            <p:nvPr/>
          </p:nvCxnSpPr>
          <p:spPr>
            <a:xfrm>
              <a:off x="4231111" y="4756658"/>
              <a:ext cx="750042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DB6CDB07-03E1-B6B4-E3AB-CE558D8FB168}"/>
                </a:ext>
              </a:extLst>
            </p:cNvPr>
            <p:cNvCxnSpPr>
              <a:cxnSpLocks/>
            </p:cNvCxnSpPr>
            <p:nvPr/>
          </p:nvCxnSpPr>
          <p:spPr>
            <a:xfrm>
              <a:off x="4973138" y="5414339"/>
              <a:ext cx="3954523" cy="16983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FDA1A65-3210-DE73-AF42-377D27814745}"/>
                </a:ext>
              </a:extLst>
            </p:cNvPr>
            <p:cNvSpPr/>
            <p:nvPr/>
          </p:nvSpPr>
          <p:spPr>
            <a:xfrm>
              <a:off x="7791849" y="5094246"/>
              <a:ext cx="484601" cy="404532"/>
            </a:xfrm>
            <a:prstGeom prst="rect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4BFC8A4-200C-6698-0950-14FAEEDA9443}"/>
                </a:ext>
              </a:extLst>
            </p:cNvPr>
            <p:cNvSpPr/>
            <p:nvPr/>
          </p:nvSpPr>
          <p:spPr>
            <a:xfrm>
              <a:off x="8372674" y="5094246"/>
              <a:ext cx="484601" cy="404532"/>
            </a:xfrm>
            <a:prstGeom prst="rect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62266E0-F365-4AF7-C821-B1D21732DE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73138" y="4754566"/>
              <a:ext cx="0" cy="676756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2C7CC93-6C0B-C399-BA1C-7863DC4174D3}"/>
                </a:ext>
              </a:extLst>
            </p:cNvPr>
            <p:cNvSpPr/>
            <p:nvPr/>
          </p:nvSpPr>
          <p:spPr>
            <a:xfrm>
              <a:off x="6093943" y="4201843"/>
              <a:ext cx="1497983" cy="35139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A3116835-B98A-1DB0-4877-CDFA5A9241DF}"/>
              </a:ext>
            </a:extLst>
          </p:cNvPr>
          <p:cNvSpPr/>
          <p:nvPr/>
        </p:nvSpPr>
        <p:spPr>
          <a:xfrm>
            <a:off x="2225578" y="4406111"/>
            <a:ext cx="349179" cy="641034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F163935-9B25-EAC7-AAC6-AC3D0371A014}"/>
              </a:ext>
            </a:extLst>
          </p:cNvPr>
          <p:cNvSpPr txBox="1"/>
          <p:nvPr/>
        </p:nvSpPr>
        <p:spPr>
          <a:xfrm>
            <a:off x="7206916" y="1907830"/>
            <a:ext cx="3380873" cy="3373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A minimal representation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Representation</a:t>
            </a:r>
            <a:r>
              <a:rPr lang="zh-CN" altLang="en-US" dirty="0"/>
              <a:t> </a:t>
            </a:r>
            <a:r>
              <a:rPr lang="en-US" altLang="zh-CN" dirty="0"/>
              <a:t>required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recover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pixels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    (redundant information)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7B8BAD0-1815-CBCD-8B71-11EFE14105B9}"/>
              </a:ext>
            </a:extLst>
          </p:cNvPr>
          <p:cNvSpPr/>
          <p:nvPr/>
        </p:nvSpPr>
        <p:spPr>
          <a:xfrm>
            <a:off x="2154468" y="2372652"/>
            <a:ext cx="750029" cy="442733"/>
          </a:xfrm>
          <a:prstGeom prst="rect">
            <a:avLst/>
          </a:prstGeom>
          <a:noFill/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F5C6985-838D-8562-A156-8E6044829A65}"/>
              </a:ext>
            </a:extLst>
          </p:cNvPr>
          <p:cNvSpPr/>
          <p:nvPr/>
        </p:nvSpPr>
        <p:spPr>
          <a:xfrm>
            <a:off x="5134495" y="2606712"/>
            <a:ext cx="1468861" cy="516545"/>
          </a:xfrm>
          <a:prstGeom prst="rect">
            <a:avLst/>
          </a:prstGeom>
          <a:noFill/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3385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2B7F89-672D-17E1-DDE5-F6691B9898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 dirty="0">
                <a:solidFill>
                  <a:schemeClr val="accent2">
                    <a:lumMod val="50000"/>
                  </a:schemeClr>
                </a:solidFill>
              </a:rPr>
              <a:t>Recover</a:t>
            </a:r>
            <a:r>
              <a:rPr lang="zh-CN" altLang="en-US" sz="44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altLang="zh-CN" sz="4400" dirty="0">
                <a:solidFill>
                  <a:schemeClr val="accent2">
                    <a:lumMod val="50000"/>
                  </a:schemeClr>
                </a:solidFill>
              </a:rPr>
              <a:t>the</a:t>
            </a:r>
            <a:r>
              <a:rPr lang="zh-CN" altLang="en-US" sz="44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altLang="zh-CN" sz="4400" dirty="0">
                <a:solidFill>
                  <a:schemeClr val="accent2">
                    <a:lumMod val="50000"/>
                  </a:schemeClr>
                </a:solidFill>
              </a:rPr>
              <a:t>pixel</a:t>
            </a:r>
            <a:r>
              <a:rPr lang="zh-CN" altLang="en-US" sz="44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altLang="zh-CN" sz="4400" dirty="0">
                <a:solidFill>
                  <a:schemeClr val="accent2">
                    <a:lumMod val="50000"/>
                  </a:schemeClr>
                </a:solidFill>
              </a:rPr>
              <a:t>observation</a:t>
            </a:r>
            <a:r>
              <a:rPr lang="zh-CN" altLang="en-US" sz="44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altLang="zh-CN" sz="4400" dirty="0">
                <a:solidFill>
                  <a:schemeClr val="accent2">
                    <a:lumMod val="50000"/>
                  </a:schemeClr>
                </a:solidFill>
              </a:rPr>
              <a:t>or</a:t>
            </a:r>
            <a:r>
              <a:rPr lang="zh-CN" altLang="en-US" sz="44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altLang="zh-CN" sz="4400" dirty="0">
                <a:solidFill>
                  <a:schemeClr val="accent2">
                    <a:lumMod val="50000"/>
                  </a:schemeClr>
                </a:solidFill>
              </a:rPr>
              <a:t>not?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B4887E-EF40-1982-BC70-9D47954925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Pros:</a:t>
            </a:r>
            <a:r>
              <a:rPr lang="zh-CN" altLang="en-US" dirty="0"/>
              <a:t> </a:t>
            </a:r>
            <a:endParaRPr lang="en-US" altLang="zh-CN" dirty="0"/>
          </a:p>
          <a:p>
            <a:pPr lvl="1"/>
            <a:r>
              <a:rPr lang="en-US" altLang="zh-CN" dirty="0"/>
              <a:t>generalize</a:t>
            </a:r>
            <a:r>
              <a:rPr lang="zh-CN" altLang="en-US" dirty="0"/>
              <a:t> </a:t>
            </a:r>
            <a:r>
              <a:rPr lang="en-US" altLang="zh-CN" dirty="0"/>
              <a:t>well</a:t>
            </a:r>
            <a:r>
              <a:rPr lang="zh-CN" altLang="en-US" dirty="0"/>
              <a:t> </a:t>
            </a:r>
            <a:r>
              <a:rPr lang="en-US" altLang="zh-CN" dirty="0"/>
              <a:t>across</a:t>
            </a:r>
            <a:r>
              <a:rPr lang="zh-CN" altLang="en-US" dirty="0"/>
              <a:t> </a:t>
            </a:r>
            <a:r>
              <a:rPr lang="en-US" altLang="zh-CN" dirty="0"/>
              <a:t>tasks.</a:t>
            </a:r>
          </a:p>
          <a:p>
            <a:endParaRPr lang="en-US" dirty="0"/>
          </a:p>
          <a:p>
            <a:r>
              <a:rPr lang="en-US" dirty="0"/>
              <a:t>C</a:t>
            </a:r>
            <a:r>
              <a:rPr lang="en-US" altLang="zh-CN" dirty="0"/>
              <a:t>ons:</a:t>
            </a:r>
            <a:r>
              <a:rPr lang="zh-CN" altLang="en-US" dirty="0"/>
              <a:t> </a:t>
            </a:r>
            <a:endParaRPr lang="en-US" altLang="zh-CN" dirty="0"/>
          </a:p>
          <a:p>
            <a:pPr lvl="1"/>
            <a:r>
              <a:rPr lang="en-US" altLang="zh-CN" dirty="0"/>
              <a:t>more</a:t>
            </a:r>
            <a:r>
              <a:rPr lang="zh-CN" altLang="en-US" dirty="0"/>
              <a:t> </a:t>
            </a:r>
            <a:r>
              <a:rPr lang="en-US" altLang="zh-CN" dirty="0"/>
              <a:t>redundant</a:t>
            </a:r>
            <a:r>
              <a:rPr lang="zh-CN" altLang="en-US" dirty="0"/>
              <a:t> </a:t>
            </a:r>
            <a:r>
              <a:rPr lang="en-US" altLang="zh-CN" dirty="0"/>
              <a:t>representation.</a:t>
            </a:r>
          </a:p>
          <a:p>
            <a:pPr lvl="1"/>
            <a:r>
              <a:rPr lang="en-US" altLang="zh-CN" dirty="0"/>
              <a:t>Harder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train.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65186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4B2466-F10D-3367-55A2-DF66D1965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MuZero</a:t>
            </a:r>
            <a:r>
              <a:rPr lang="zh-CN" altLang="en-US" dirty="0"/>
              <a:t> </a:t>
            </a:r>
            <a:r>
              <a:rPr lang="en-US" altLang="zh-CN" dirty="0"/>
              <a:t>[</a:t>
            </a:r>
            <a:r>
              <a:rPr lang="en-US" dirty="0" err="1"/>
              <a:t>Schrittwieser</a:t>
            </a:r>
            <a:r>
              <a:rPr lang="zh-CN" altLang="en-US" dirty="0"/>
              <a:t> </a:t>
            </a:r>
            <a:r>
              <a:rPr lang="en-US" altLang="zh-CN" dirty="0"/>
              <a:t>et</a:t>
            </a:r>
            <a:r>
              <a:rPr lang="zh-CN" altLang="en-US" dirty="0"/>
              <a:t> </a:t>
            </a:r>
            <a:r>
              <a:rPr lang="en-US" altLang="zh-CN" dirty="0"/>
              <a:t>al.</a:t>
            </a:r>
            <a:r>
              <a:rPr lang="zh-CN" altLang="en-US" dirty="0"/>
              <a:t> </a:t>
            </a:r>
            <a:r>
              <a:rPr lang="en-US" altLang="zh-CN" dirty="0"/>
              <a:t>2020]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CD8EE1-9A7F-5AEB-073C-402DEEC0F9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265587" cy="4528680"/>
          </a:xfrm>
        </p:spPr>
        <p:txBody>
          <a:bodyPr>
            <a:normAutofit/>
          </a:bodyPr>
          <a:lstStyle/>
          <a:p>
            <a:r>
              <a:rPr lang="en-US" altLang="zh-CN" dirty="0"/>
              <a:t>Planning</a:t>
            </a:r>
            <a:r>
              <a:rPr lang="zh-CN" altLang="en-US" dirty="0"/>
              <a:t> </a:t>
            </a:r>
            <a:r>
              <a:rPr lang="en-US" altLang="zh-CN" dirty="0"/>
              <a:t>via</a:t>
            </a:r>
            <a:r>
              <a:rPr lang="zh-CN" altLang="en-US" dirty="0"/>
              <a:t> </a:t>
            </a:r>
            <a:r>
              <a:rPr lang="en-US" altLang="zh-CN" dirty="0"/>
              <a:t>Monte</a:t>
            </a:r>
            <a:r>
              <a:rPr lang="zh-CN" altLang="en-US" dirty="0"/>
              <a:t> </a:t>
            </a:r>
            <a:r>
              <a:rPr lang="en-US" altLang="zh-CN" dirty="0"/>
              <a:t>Carlo</a:t>
            </a:r>
            <a:r>
              <a:rPr lang="zh-CN" altLang="en-US" dirty="0"/>
              <a:t> </a:t>
            </a:r>
            <a:r>
              <a:rPr lang="en-US" altLang="zh-CN" dirty="0"/>
              <a:t>Tree</a:t>
            </a:r>
            <a:r>
              <a:rPr lang="zh-CN" altLang="en-US" dirty="0"/>
              <a:t> </a:t>
            </a:r>
            <a:r>
              <a:rPr lang="en-US" altLang="zh-CN" dirty="0"/>
              <a:t>Search</a:t>
            </a:r>
            <a:r>
              <a:rPr lang="zh-CN" altLang="en-US" dirty="0"/>
              <a:t> </a:t>
            </a:r>
            <a:r>
              <a:rPr lang="en-US" altLang="zh-CN" dirty="0"/>
              <a:t>(MCTS)</a:t>
            </a:r>
          </a:p>
          <a:p>
            <a:endParaRPr lang="en-US" dirty="0"/>
          </a:p>
          <a:p>
            <a:r>
              <a:rPr lang="en-US" altLang="zh-CN" dirty="0"/>
              <a:t>Vanilla</a:t>
            </a:r>
            <a:r>
              <a:rPr lang="zh-CN" altLang="en-US" dirty="0"/>
              <a:t> </a:t>
            </a:r>
            <a:r>
              <a:rPr lang="en-US" altLang="zh-CN" dirty="0"/>
              <a:t>MCTS</a:t>
            </a:r>
            <a:r>
              <a:rPr lang="zh-CN" altLang="en-US" dirty="0"/>
              <a:t> </a:t>
            </a:r>
            <a:r>
              <a:rPr lang="en-US" altLang="zh-CN" dirty="0"/>
              <a:t>only</a:t>
            </a:r>
            <a:r>
              <a:rPr lang="zh-CN" altLang="en-US" dirty="0"/>
              <a:t> </a:t>
            </a:r>
            <a:r>
              <a:rPr lang="en-US" altLang="zh-CN" dirty="0"/>
              <a:t>works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deterministic</a:t>
            </a:r>
            <a:r>
              <a:rPr lang="zh-CN" altLang="en-US" dirty="0"/>
              <a:t> </a:t>
            </a:r>
            <a:r>
              <a:rPr lang="en-US" altLang="zh-CN" dirty="0"/>
              <a:t>transition.</a:t>
            </a:r>
          </a:p>
          <a:p>
            <a:endParaRPr lang="en-US" dirty="0"/>
          </a:p>
          <a:p>
            <a:r>
              <a:rPr lang="en-US" altLang="zh-CN" dirty="0"/>
              <a:t>Variants</a:t>
            </a:r>
            <a:r>
              <a:rPr lang="zh-CN" altLang="en-US" dirty="0"/>
              <a:t> </a:t>
            </a:r>
            <a:r>
              <a:rPr lang="en-US" altLang="zh-CN" dirty="0"/>
              <a:t>exist</a:t>
            </a:r>
            <a:r>
              <a:rPr lang="zh-CN" altLang="en-US" dirty="0"/>
              <a:t> </a:t>
            </a:r>
            <a:r>
              <a:rPr lang="en-US" altLang="zh-CN" dirty="0"/>
              <a:t>that</a:t>
            </a:r>
            <a:r>
              <a:rPr lang="zh-CN" altLang="en-US" dirty="0"/>
              <a:t> </a:t>
            </a:r>
            <a:r>
              <a:rPr lang="en-US" altLang="zh-CN" dirty="0"/>
              <a:t>handles</a:t>
            </a:r>
            <a:r>
              <a:rPr lang="zh-CN" altLang="en-US" dirty="0"/>
              <a:t> </a:t>
            </a:r>
            <a:r>
              <a:rPr lang="en-US" altLang="zh-CN" dirty="0"/>
              <a:t>stochastic</a:t>
            </a:r>
            <a:r>
              <a:rPr lang="zh-CN" altLang="en-US" dirty="0"/>
              <a:t> </a:t>
            </a:r>
            <a:r>
              <a:rPr lang="en-US" altLang="zh-CN" dirty="0"/>
              <a:t>transitions.</a:t>
            </a:r>
            <a:endParaRPr 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74A85322-D69D-D5F4-A44D-14E5F5FB00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8180" y="681037"/>
            <a:ext cx="2705620" cy="628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2297FE7-3904-615D-961A-6C4F3583FD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8119" y="1499394"/>
            <a:ext cx="4152900" cy="500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402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4B2466-F10D-3367-55A2-DF66D1965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MuZero</a:t>
            </a:r>
            <a:r>
              <a:rPr lang="zh-CN" altLang="en-US" dirty="0"/>
              <a:t> </a:t>
            </a:r>
            <a:r>
              <a:rPr lang="en-US" altLang="zh-CN" dirty="0"/>
              <a:t>[</a:t>
            </a:r>
            <a:r>
              <a:rPr lang="en-US" dirty="0" err="1"/>
              <a:t>Schrittwieser</a:t>
            </a:r>
            <a:r>
              <a:rPr lang="zh-CN" altLang="en-US" dirty="0"/>
              <a:t> </a:t>
            </a:r>
            <a:r>
              <a:rPr lang="en-US" altLang="zh-CN" dirty="0"/>
              <a:t>et</a:t>
            </a:r>
            <a:r>
              <a:rPr lang="zh-CN" altLang="en-US" dirty="0"/>
              <a:t> </a:t>
            </a:r>
            <a:r>
              <a:rPr lang="en-US" altLang="zh-CN" dirty="0"/>
              <a:t>al.</a:t>
            </a:r>
            <a:r>
              <a:rPr lang="zh-CN" altLang="en-US" dirty="0"/>
              <a:t> </a:t>
            </a:r>
            <a:r>
              <a:rPr lang="en-US" altLang="zh-CN" dirty="0"/>
              <a:t>2020]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3CD8EE1-9A7F-5AEB-073C-402DEEC0F98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4265587" cy="4528680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dirty="0"/>
                  <a:t>Summary:</a:t>
                </a:r>
              </a:p>
              <a:p>
                <a:endParaRPr lang="en-US" altLang="zh-CN" dirty="0"/>
              </a:p>
              <a:p>
                <a:pPr lvl="1"/>
                <a:r>
                  <a:rPr lang="en-US" altLang="zh-CN" dirty="0"/>
                  <a:t>Learning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Latent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Model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by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predicting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altLang="zh-CN" dirty="0"/>
                  <a:t>.</a:t>
                </a:r>
              </a:p>
              <a:p>
                <a:pPr lvl="1"/>
                <a:endParaRPr lang="en-US" altLang="zh-CN" dirty="0"/>
              </a:p>
              <a:p>
                <a:pPr lvl="1"/>
                <a:r>
                  <a:rPr lang="en-US" altLang="zh-CN" dirty="0"/>
                  <a:t>Planning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inside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the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learned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model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with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MCTS.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3CD8EE1-9A7F-5AEB-073C-402DEEC0F9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4265587" cy="4528680"/>
              </a:xfrm>
              <a:blipFill>
                <a:blip r:embed="rId2"/>
                <a:stretch>
                  <a:fillRect l="-2679" t="-2235" r="-17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2">
            <a:extLst>
              <a:ext uri="{FF2B5EF4-FFF2-40B4-BE49-F238E27FC236}">
                <a16:creationId xmlns:a16="http://schemas.microsoft.com/office/drawing/2014/main" id="{74A85322-D69D-D5F4-A44D-14E5F5FB00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8180" y="681037"/>
            <a:ext cx="2705620" cy="628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2297FE7-3904-615D-961A-6C4F3583FD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8119" y="1499394"/>
            <a:ext cx="4152900" cy="500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1838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76D96-76DB-4EAC-7B59-CEB9B2FC53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Recap: Planning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5C728B-821F-97AD-EBD9-1791717FA9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Value Iteration and Policy Iteration.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Linear Programming with Occupancy Measures.</a:t>
            </a:r>
          </a:p>
          <a:p>
            <a:endParaRPr lang="en-US" dirty="0"/>
          </a:p>
          <a:p>
            <a:r>
              <a:rPr lang="en-US" dirty="0"/>
              <a:t>None of these methods work directly for high-dimension/complicated MDPs 🥲 🥲 🥲</a:t>
            </a:r>
          </a:p>
          <a:p>
            <a:endParaRPr lang="en-US" dirty="0"/>
          </a:p>
          <a:p>
            <a:r>
              <a:rPr lang="en-US" dirty="0"/>
              <a:t>In practice, people often apply some vanilla RL algorithms instead, which means </a:t>
            </a:r>
            <a:r>
              <a:rPr lang="en-US" altLang="zh-CN" dirty="0">
                <a:solidFill>
                  <a:srgbClr val="FF0000"/>
                </a:solidFill>
              </a:rPr>
              <a:t>a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rgbClr val="FF0000"/>
                </a:solidFill>
              </a:rPr>
              <a:t>big room of improvement!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2954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7DC2C-4699-EEF7-F238-F5D29A15EDA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b="1" dirty="0">
                <a:solidFill>
                  <a:schemeClr val="accent2">
                    <a:lumMod val="75000"/>
                  </a:schemeClr>
                </a:solidFill>
              </a:rPr>
              <a:t>Chapter 3: Model-based RL</a:t>
            </a:r>
            <a:endParaRPr lang="en-US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88972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8A7017-5B7A-7CA0-A472-91A7AA664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Online Reinforcement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45AA54-D558-0E4D-38F7-A609F83CB6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Start by knowing nothing about the environment.</a:t>
            </a:r>
          </a:p>
          <a:p>
            <a:r>
              <a:rPr lang="en-US" dirty="0"/>
              <a:t>Gather information while interacting with the environment.</a:t>
            </a:r>
          </a:p>
          <a:p>
            <a:r>
              <a:rPr lang="en-US" dirty="0"/>
              <a:t>Gather reward / suffer costs along the way.</a:t>
            </a:r>
          </a:p>
        </p:txBody>
      </p:sp>
      <p:pic>
        <p:nvPicPr>
          <p:cNvPr id="1026" name="Picture 2" descr="Poker Hands Ranked | Britannica">
            <a:extLst>
              <a:ext uri="{FF2B5EF4-FFF2-40B4-BE49-F238E27FC236}">
                <a16:creationId xmlns:a16="http://schemas.microsoft.com/office/drawing/2014/main" id="{C6B435E0-35A8-E85A-8D1A-3D3F5A3287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727759"/>
            <a:ext cx="3492500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15 Tips for Driving Test Domination – eTags – Vehicle Registration &amp; Title  Services Driven By Technology">
            <a:extLst>
              <a:ext uri="{FF2B5EF4-FFF2-40B4-BE49-F238E27FC236}">
                <a16:creationId xmlns:a16="http://schemas.microsoft.com/office/drawing/2014/main" id="{058B2574-61A5-95F6-B2E9-318F17CB67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8802" y="3727759"/>
            <a:ext cx="3492500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ome cooking: Good for your health - Harvard Health">
            <a:extLst>
              <a:ext uri="{FF2B5EF4-FFF2-40B4-BE49-F238E27FC236}">
                <a16:creationId xmlns:a16="http://schemas.microsoft.com/office/drawing/2014/main" id="{51B3A177-CD37-4547-1E0E-48E837BB35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9404" y="3727759"/>
            <a:ext cx="3492500" cy="232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0678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8A7017-5B7A-7CA0-A472-91A7AA664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Online Reinforcement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45AA54-D558-0E4D-38F7-A609F83CB6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grand goal of RL/AGI is to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design the learning agent</a:t>
            </a:r>
            <a:r>
              <a:rPr lang="en-US" dirty="0"/>
              <a:t>, not the </a:t>
            </a:r>
            <a:r>
              <a:rPr lang="en-US" dirty="0">
                <a:solidFill>
                  <a:srgbClr val="0070C0"/>
                </a:solidFill>
              </a:rPr>
              <a:t>learned policy</a:t>
            </a:r>
            <a:r>
              <a:rPr lang="en-US" dirty="0"/>
              <a:t>.</a:t>
            </a:r>
          </a:p>
        </p:txBody>
      </p:sp>
      <p:pic>
        <p:nvPicPr>
          <p:cNvPr id="1026" name="Picture 2" descr="Poker Hands Ranked | Britannica">
            <a:extLst>
              <a:ext uri="{FF2B5EF4-FFF2-40B4-BE49-F238E27FC236}">
                <a16:creationId xmlns:a16="http://schemas.microsoft.com/office/drawing/2014/main" id="{C6B435E0-35A8-E85A-8D1A-3D3F5A3287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727759"/>
            <a:ext cx="3410415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15 Tips for Driving Test Domination – eTags – Vehicle Registration &amp; Title  Services Driven By Technology">
            <a:extLst>
              <a:ext uri="{FF2B5EF4-FFF2-40B4-BE49-F238E27FC236}">
                <a16:creationId xmlns:a16="http://schemas.microsoft.com/office/drawing/2014/main" id="{058B2574-61A5-95F6-B2E9-318F17CB67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2597" y="3727759"/>
            <a:ext cx="3492500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ome cooking: Good for your health - Harvard Health">
            <a:extLst>
              <a:ext uri="{FF2B5EF4-FFF2-40B4-BE49-F238E27FC236}">
                <a16:creationId xmlns:a16="http://schemas.microsoft.com/office/drawing/2014/main" id="{51B3A177-CD37-4547-1E0E-48E837BB35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3198" y="3727759"/>
            <a:ext cx="3492500" cy="232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4940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1BB1F-3A46-A0E9-C0CF-6E318CF12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model-based RL</a:t>
            </a:r>
            <a:r>
              <a:rPr lang="zh-CN" altLang="en-US" dirty="0"/>
              <a:t> </a:t>
            </a:r>
            <a:r>
              <a:rPr lang="en-US" altLang="zh-CN" dirty="0"/>
              <a:t>(MBRL)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1F5DA0-7B5A-B3D0-277D-B5554ABF91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Step 1: Learn </a:t>
            </a:r>
            <a:r>
              <a:rPr lang="en-US" altLang="zh-CN" dirty="0"/>
              <a:t>an</a:t>
            </a:r>
            <a:r>
              <a:rPr lang="zh-CN" altLang="en-US" dirty="0"/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estimated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MDP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/>
              <a:t>using</a:t>
            </a:r>
            <a:r>
              <a:rPr lang="zh-CN" altLang="en-US" dirty="0"/>
              <a:t> </a:t>
            </a:r>
            <a:r>
              <a:rPr lang="en-US" altLang="zh-CN" dirty="0"/>
              <a:t>existing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Step 2: Do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planning</a:t>
            </a:r>
            <a:r>
              <a:rPr lang="en-US" dirty="0"/>
              <a:t> in the learned MDP</a:t>
            </a:r>
            <a:r>
              <a:rPr lang="zh-CN" altLang="en-US" dirty="0"/>
              <a:t> </a:t>
            </a:r>
            <a:r>
              <a:rPr lang="en-US" altLang="zh-CN" dirty="0"/>
              <a:t>(simulator)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altLang="zh-CN" dirty="0"/>
              <a:t>Step</a:t>
            </a:r>
            <a:r>
              <a:rPr lang="zh-CN" altLang="en-US" dirty="0"/>
              <a:t> </a:t>
            </a:r>
            <a:r>
              <a:rPr lang="en-US" altLang="zh-CN" dirty="0"/>
              <a:t>3:</a:t>
            </a:r>
            <a:r>
              <a:rPr lang="zh-CN" altLang="en-US" dirty="0"/>
              <a:t> </a:t>
            </a:r>
            <a:r>
              <a:rPr lang="en-US" altLang="zh-CN" dirty="0"/>
              <a:t>Try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new</a:t>
            </a:r>
            <a:r>
              <a:rPr lang="zh-CN" altLang="en-US" dirty="0"/>
              <a:t> </a:t>
            </a:r>
            <a:r>
              <a:rPr lang="en-US" altLang="zh-CN" dirty="0"/>
              <a:t>policy</a:t>
            </a:r>
            <a:r>
              <a:rPr lang="zh-CN" altLang="en-US" dirty="0"/>
              <a:t> </a:t>
            </a:r>
            <a:r>
              <a:rPr lang="en-US" altLang="zh-CN" dirty="0"/>
              <a:t>out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real</a:t>
            </a:r>
            <a:r>
              <a:rPr lang="zh-CN" altLang="en-US" dirty="0"/>
              <a:t> </a:t>
            </a:r>
            <a:r>
              <a:rPr lang="en-US" altLang="zh-CN" dirty="0"/>
              <a:t>world.</a:t>
            </a:r>
          </a:p>
          <a:p>
            <a:endParaRPr lang="en-US" dirty="0"/>
          </a:p>
          <a:p>
            <a:r>
              <a:rPr lang="en-US" altLang="zh-CN" dirty="0"/>
              <a:t>Go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Step</a:t>
            </a:r>
            <a:r>
              <a:rPr lang="zh-CN" altLang="en-US" dirty="0"/>
              <a:t> </a:t>
            </a:r>
            <a:r>
              <a:rPr lang="en-US" altLang="zh-CN" dirty="0"/>
              <a:t>1</a:t>
            </a:r>
            <a:r>
              <a:rPr lang="zh-CN" altLang="en-US" dirty="0"/>
              <a:t> </a:t>
            </a:r>
            <a:r>
              <a:rPr lang="en-US" dirty="0"/>
              <a:t>after collecting more data.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7067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6ADFFA-558D-B669-77D8-8B0B4D55F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Why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MBRL</a:t>
            </a:r>
            <a:r>
              <a:rPr lang="zh-CN" altLang="en-US" dirty="0"/>
              <a:t> </a:t>
            </a:r>
            <a:r>
              <a:rPr lang="en-US" altLang="zh-CN" dirty="0"/>
              <a:t>work</a:t>
            </a:r>
            <a:r>
              <a:rPr lang="zh-CN" altLang="en-US" dirty="0"/>
              <a:t> </a:t>
            </a:r>
            <a:r>
              <a:rPr lang="en-US" altLang="zh-CN" dirty="0"/>
              <a:t>at</a:t>
            </a:r>
            <a:r>
              <a:rPr lang="zh-CN" altLang="en-US" dirty="0"/>
              <a:t> </a:t>
            </a:r>
            <a:r>
              <a:rPr lang="en-US" altLang="zh-CN" dirty="0"/>
              <a:t>all?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A3FC74E-3016-6CAA-2160-9691F7A428D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Real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world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M</m:t>
                    </m:r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altLang="zh-CN" dirty="0"/>
                  <a:t>Learned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model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</m:acc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</m:acc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̂"/>
                            <m:ctrlP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e>
                    </m:d>
                  </m:oMath>
                </a14:m>
                <a:endParaRPr lang="en-US" altLang="zh-CN" b="0" dirty="0"/>
              </a:p>
              <a:p>
                <a:r>
                  <a:rPr lang="en-US" altLang="zh-CN" dirty="0"/>
                  <a:t>Find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the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optimal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policy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in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</m:acc>
                  </m:oMath>
                </a14:m>
                <a:r>
                  <a:rPr lang="en-US" dirty="0"/>
                  <a:t>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</m:acc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sSub>
                          <m:sSubPr>
                            <m:ctrlP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b="0" i="0" dirty="0" smtClean="0">
                                <a:latin typeface="Cambria Math" panose="02040503050406030204" pitchFamily="18" charset="0"/>
                              </a:rPr>
                              <m:t>argmax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</m:acc>
                      </m:sub>
                      <m:sup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𝜋</m:t>
                        </m:r>
                      </m:sup>
                    </m:sSubSup>
                  </m:oMath>
                </a14:m>
                <a:r>
                  <a:rPr lang="en-US" dirty="0"/>
                  <a:t>.</a:t>
                </a:r>
              </a:p>
              <a:p>
                <a:endParaRPr lang="en-US" dirty="0"/>
              </a:p>
              <a:p>
                <a:r>
                  <a:rPr lang="en-US" dirty="0"/>
                  <a:t>How well does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</m:acc>
                  </m:oMath>
                </a14:m>
                <a:r>
                  <a:rPr lang="en-US" dirty="0"/>
                  <a:t> work in the real world? i.e. how good is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  <m:sup>
                        <m:acc>
                          <m:accPr>
                            <m:chr m:val="̂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</m:acc>
                      </m:sup>
                    </m:sSubSup>
                  </m:oMath>
                </a14:m>
                <a:r>
                  <a:rPr lang="en-US" dirty="0"/>
                  <a:t>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A3FC74E-3016-6CAA-2160-9691F7A428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75768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D2510-645B-44E9-0444-D552279A3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 Lemma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0798BA8-148C-73CC-69B9-688BCCFF462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Claim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: </m:t>
                    </m:r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limLow>
                          <m:limLow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lim>
                        </m:limLow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  <m:sup>
                        <m:acc>
                          <m:accPr>
                            <m:chr m:val="̂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</m:acc>
                      </m:sup>
                    </m:sSubSup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≤ 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den>
                    </m:f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m</m:t>
                        </m:r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ax</m:t>
                        </m:r>
                      </m:e>
                      <m:lim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s</m:t>
                        </m:r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a</m:t>
                        </m:r>
                      </m:lim>
                    </m:limLow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latin typeface="Cambria Math" panose="02040503050406030204" pitchFamily="18" charset="0"/>
                                  </a:rPr>
                                  <m:t>P</m:t>
                                </m:r>
                                <m:d>
                                  <m:d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⋅</m:t>
                                    </m:r>
                                  </m:e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</m:d>
                                <m:r>
                                  <a:rPr lang="en-US" sz="2400" b="0" i="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⋅</m:t>
                                    </m:r>
                                  </m:e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</m:d>
                              </m:e>
                            </m:d>
                          </m:e>
                        </m:d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400" b="0" i="0" smtClean="0">
                                        <a:latin typeface="Cambria Math" panose="02040503050406030204" pitchFamily="18" charset="0"/>
                                      </a:rPr>
                                      <m:t>V</m:t>
                                    </m:r>
                                  </m:e>
                                  <m:sup>
                                    <m:r>
                                      <a:rPr lang="en-US" sz="2400" b="0" i="0" smtClean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</m:e>
                            </m:d>
                          </m:e>
                        </m:d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∞</m:t>
                        </m:r>
                      </m:sub>
                    </m:sSub>
                  </m:oMath>
                </a14:m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dirty="0"/>
                  <a:t>Not</a:t>
                </a:r>
                <a:r>
                  <a:rPr lang="zh-CN" altLang="en-US" sz="2400" dirty="0"/>
                  <a:t> </a:t>
                </a:r>
                <a:r>
                  <a:rPr lang="en-US" altLang="zh-CN" sz="2400" dirty="0" err="1"/>
                  <a:t>gonna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bother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you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with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proof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this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time.</a:t>
                </a:r>
              </a:p>
              <a:p>
                <a:endParaRPr lang="en-US" sz="2400" dirty="0"/>
              </a:p>
              <a:p>
                <a:r>
                  <a:rPr lang="en-US" altLang="zh-CN" sz="2400" dirty="0"/>
                  <a:t>Check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the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textbook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if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you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are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interested.</a:t>
                </a: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0798BA8-148C-73CC-69B9-688BCCFF462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367029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10266</TotalTime>
  <Words>883</Words>
  <Application>Microsoft Macintosh PowerPoint</Application>
  <PresentationFormat>Widescreen</PresentationFormat>
  <Paragraphs>159</Paragraphs>
  <Slides>29</Slides>
  <Notes>3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System Font Regular</vt:lpstr>
      <vt:lpstr>Arial</vt:lpstr>
      <vt:lpstr>Calibri</vt:lpstr>
      <vt:lpstr>Calibri Light</vt:lpstr>
      <vt:lpstr>Cambria Math</vt:lpstr>
      <vt:lpstr>Office Theme</vt:lpstr>
      <vt:lpstr>DS 598 Introduction to RL</vt:lpstr>
      <vt:lpstr>Announcements</vt:lpstr>
      <vt:lpstr>Recap: Planning</vt:lpstr>
      <vt:lpstr>Chapter 3: Model-based RL</vt:lpstr>
      <vt:lpstr>Online Reinforcement Learning</vt:lpstr>
      <vt:lpstr>Online Reinforcement Learning</vt:lpstr>
      <vt:lpstr>What is model-based RL (MBRL)?</vt:lpstr>
      <vt:lpstr>Why can MBRL work at all?</vt:lpstr>
      <vt:lpstr>Simulation Lemma </vt:lpstr>
      <vt:lpstr> Are Humans model-based learners? </vt:lpstr>
      <vt:lpstr>Autonomous Driving is model-based.</vt:lpstr>
      <vt:lpstr>Does it work in practice?</vt:lpstr>
      <vt:lpstr>http://heli.stanford.edu 2008 Video</vt:lpstr>
      <vt:lpstr>Model Predictive Control (MPC)</vt:lpstr>
      <vt:lpstr>Does it work?</vt:lpstr>
      <vt:lpstr>Why does it work in robotics but not Atari Games</vt:lpstr>
      <vt:lpstr>Why does it work in robotics but not Atari Games</vt:lpstr>
      <vt:lpstr>Summary of Challenges with MBRL</vt:lpstr>
      <vt:lpstr>DreamerV2 [Hafner et al. 2021]</vt:lpstr>
      <vt:lpstr>DreamerV2 [Hafner et al. 2021]</vt:lpstr>
      <vt:lpstr>DreamerV2 [Hafner et al. 2021]</vt:lpstr>
      <vt:lpstr>DreamerV2 [Hafner et al. 2021]</vt:lpstr>
      <vt:lpstr>MuZero [Schrittwieser et al. 2020]</vt:lpstr>
      <vt:lpstr>Recover the pixel observation or not?</vt:lpstr>
      <vt:lpstr>Recover the pixel observation or not?</vt:lpstr>
      <vt:lpstr>Recover the pixel observation or not?</vt:lpstr>
      <vt:lpstr>Recover the pixel observation or not?</vt:lpstr>
      <vt:lpstr>MuZero [Schrittwieser et al. 2020]</vt:lpstr>
      <vt:lpstr>MuZero [Schrittwieser et al. 2020]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DS 598 Introduction to Reinforcement Learning</dc:title>
  <dc:creator>jack zhang</dc:creator>
  <cp:lastModifiedBy>jack zhang</cp:lastModifiedBy>
  <cp:revision>310</cp:revision>
  <dcterms:created xsi:type="dcterms:W3CDTF">2024-01-15T17:30:51Z</dcterms:created>
  <dcterms:modified xsi:type="dcterms:W3CDTF">2024-01-25T18:57:28Z</dcterms:modified>
</cp:coreProperties>
</file>